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2"/>
  </p:notesMasterIdLst>
  <p:sldIdLst>
    <p:sldId id="256" r:id="rId2"/>
    <p:sldId id="257" r:id="rId3"/>
    <p:sldId id="288" r:id="rId4"/>
    <p:sldId id="300" r:id="rId5"/>
    <p:sldId id="299" r:id="rId6"/>
    <p:sldId id="301" r:id="rId7"/>
    <p:sldId id="262" r:id="rId8"/>
    <p:sldId id="258" r:id="rId9"/>
    <p:sldId id="260" r:id="rId10"/>
    <p:sldId id="263" r:id="rId11"/>
    <p:sldId id="269" r:id="rId12"/>
    <p:sldId id="270" r:id="rId13"/>
    <p:sldId id="280" r:id="rId14"/>
    <p:sldId id="264" r:id="rId15"/>
    <p:sldId id="314" r:id="rId16"/>
    <p:sldId id="302" r:id="rId17"/>
    <p:sldId id="266" r:id="rId18"/>
    <p:sldId id="315" r:id="rId19"/>
    <p:sldId id="309" r:id="rId20"/>
    <p:sldId id="286" r:id="rId21"/>
    <p:sldId id="305" r:id="rId22"/>
    <p:sldId id="320" r:id="rId23"/>
    <p:sldId id="321" r:id="rId24"/>
    <p:sldId id="322" r:id="rId25"/>
    <p:sldId id="317" r:id="rId26"/>
    <p:sldId id="318" r:id="rId27"/>
    <p:sldId id="323" r:id="rId28"/>
    <p:sldId id="291" r:id="rId29"/>
    <p:sldId id="319" r:id="rId30"/>
    <p:sldId id="324" r:id="rId3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3356-AE4E-4FAC-B4DF-CFC7870D5D98}" type="datetimeFigureOut">
              <a:rPr lang="ca-ES" smtClean="0"/>
              <a:t>7/7/2022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8C77-B1B3-4A65-86C3-7AAC8F92EC99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756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765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4286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2868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437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45D17-A042-4F9B-97CE-892E21836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4E2393-2A94-47DF-845D-3B95E369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3EEC73-36F0-47FC-BC05-6CCA8B2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2F2803-62B2-419A-A7FA-0AB8E98A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6EE6E-F32B-4C0D-ABB4-A4700140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2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F605-162A-41FE-9DEF-C558E07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B27F2A-9474-4B3D-886B-0DC39A07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4EA57-F084-4B48-AF76-86D5DB6D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DE430-8346-47EA-98E8-056CB7ED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8A2C1-FDF2-4053-8E04-1B63BBEC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72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16F0DE-3459-4C07-9788-FF0D047AB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594793-B069-414E-9C90-54F187D3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11C31-847C-4DFC-B0B4-D8651B84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75542-916C-4ACC-9C7F-B4C2C9E6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EA1C5-7FB7-441B-A439-11D07EB0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3BFEB-46FC-46D7-AC92-9A727427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7B539-83F1-4214-B76D-4FE5B88D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B5037-85F2-49C8-980D-31834C06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6791A-11A6-4BE2-82FF-B01BD5B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099F1-8C15-4BFE-A0A8-EDCED0D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6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034E0-78DE-4CAD-A7FD-E8DD921F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9362A6-7C6C-4825-A883-F6773B01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0922F-CE8A-4BC7-8FAD-672C6ADB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71BEB-05FA-4F1F-9930-85CCD91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CD19F-CC95-455E-8443-12101CF5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5174E-FFDD-4062-B3F0-1D32FA39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1FF16-AB9F-499F-B25F-9C60B28C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9FDC1-6700-469C-89F1-532EE22B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0D2A0-3D1B-4B6A-B49C-C5536A52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182F51-453C-4188-8910-F1EA44D4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27941F-D91F-4545-9F04-BD05068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8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EC9A-0865-4E18-BC07-F5F39050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F7D46-D615-49A5-A969-CE13BF31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24EFA3-787D-4021-8DB6-DFB984F8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379BD6-DAE8-4585-91F5-5A0E74DF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7D0578-3C3F-4A2A-BAE7-1C8A5F60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1ADC95-1D20-48AF-BF62-DABCD27C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C1F0EF-EACD-47C4-A7F6-1A0D37F7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93DFA2-43C5-4194-9842-21CED397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8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4571E-ECDC-4140-A3D8-DC8DBDB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859F47-FEB5-4454-872F-44115039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FECFA3-D08E-464B-A025-7837143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26371-D07D-4229-AD23-30A524B5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37ACE5-FB48-4410-98B2-16EC5E92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4A0723-094E-45C8-8953-1771AC51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7ECA26-EB86-4D89-BDDB-2077685C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4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3B16A-D271-44EE-BE55-9C8EBE2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871D51-F3E9-4ECB-8543-7B880139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C7D16-BEC3-4F4A-9149-C2369447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F1D9C-DA67-43F2-8D13-362FA476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DE271-73A4-44B4-997E-F34464D7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4A001-37DE-4499-89D6-7A03BB30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F3F7-AFF2-495B-9FF5-17FAAB0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DC326-D47C-4596-A80E-9E7CD6157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9ACB62-2B51-407B-BA75-289EFFEF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1193A3-A061-46BD-94AA-6B8EB3A1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B2E291-E9EF-4A66-8C2B-B0822DE0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C3B72-AA6E-449D-8D41-D9E0BB74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5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552A7-EAA4-4FF9-B36B-B95C8B77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91F99-DE15-4761-B9E3-E373C373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583AF-56D2-462E-A16D-0A38B95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2D403-B2AE-410F-B7D3-C84E0EBCE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55EFB-5F00-45D5-B428-136C8FDBA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2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190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ASSEMBLEA GENERAL ORDINÀRIA DE L’ASSOCIACIÓ DE MALALTS I TRASPLANTATS HEPÀTICS DE CATALUNYA 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                     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pPr algn="l"/>
            <a:r>
              <a:rPr lang="es-ES" dirty="0"/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	</a:t>
            </a: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       </a:t>
            </a:r>
          </a:p>
          <a:p>
            <a:pPr algn="l"/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			    28 D’ABRIL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D0C2E-77C9-4A0A-A574-A594EC74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62" y="4816589"/>
            <a:ext cx="2590476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 	</a:t>
            </a:r>
          </a:p>
          <a:p>
            <a:pPr marL="0" indent="0">
              <a:buNone/>
            </a:pPr>
            <a:endParaRPr lang="es-ES" sz="3200" b="1" spc="-50" dirty="0">
              <a:solidFill>
                <a:srgbClr val="E48312"/>
              </a:solidFill>
              <a:latin typeface="Calibri" panose="020F05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3.  PRESENTACIÓ I APROVACIÓ MEMÒRIA D’ACTIVITATS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7A765A-529C-45B6-A908-E300789C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96" y="28708"/>
            <a:ext cx="184115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               ACTIVITATS DE SUPORT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PSICOLÒGIC- VOLUNTARIAT- PISOS ACOLLIDA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				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				SUPORT PSICOLÒGIC A PACIENTS I FAMILIARS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	23 visites </a:t>
            </a:r>
            <a:r>
              <a:rPr lang="es-ES" sz="1800" dirty="0" err="1"/>
              <a:t>d’atenció</a:t>
            </a:r>
            <a:r>
              <a:rPr lang="es-ES" sz="1800" dirty="0"/>
              <a:t> </a:t>
            </a:r>
            <a:r>
              <a:rPr lang="es-ES" sz="1800" dirty="0" err="1"/>
              <a:t>psicològica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SUPORT VOLUNTARIAT SOCIAL</a:t>
            </a:r>
          </a:p>
          <a:p>
            <a:pPr marL="0" indent="0">
              <a:buNone/>
            </a:pPr>
            <a:r>
              <a:rPr lang="es-ES" sz="1800" dirty="0"/>
              <a:t>		 48 visites </a:t>
            </a:r>
            <a:r>
              <a:rPr lang="es-ES" sz="1800" dirty="0" err="1"/>
              <a:t>presencials</a:t>
            </a:r>
            <a:r>
              <a:rPr lang="es-ES" sz="1800" dirty="0"/>
              <a:t> a </a:t>
            </a:r>
            <a:r>
              <a:rPr lang="es-ES" sz="1800" dirty="0" err="1"/>
              <a:t>l’hospital</a:t>
            </a:r>
            <a:r>
              <a:rPr lang="es-ES" sz="1800" dirty="0"/>
              <a:t> – 322 </a:t>
            </a:r>
            <a:r>
              <a:rPr lang="es-ES" sz="1800" dirty="0" err="1"/>
              <a:t>telefonades</a:t>
            </a:r>
            <a:r>
              <a:rPr lang="es-ES" sz="1800" dirty="0"/>
              <a:t> de </a:t>
            </a:r>
            <a:r>
              <a:rPr lang="es-ES" sz="1800" dirty="0" err="1"/>
              <a:t>suport</a:t>
            </a:r>
            <a:r>
              <a:rPr lang="es-ES" sz="1800" dirty="0"/>
              <a:t> emocional</a:t>
            </a:r>
          </a:p>
          <a:p>
            <a:pPr marL="0" indent="0">
              <a:buNone/>
            </a:pPr>
            <a:r>
              <a:rPr lang="es-ES" sz="1800" dirty="0"/>
              <a:t>		461 </a:t>
            </a:r>
            <a:r>
              <a:rPr lang="es-ES" sz="1800" dirty="0" err="1"/>
              <a:t>telefonades</a:t>
            </a:r>
            <a:r>
              <a:rPr lang="es-ES" sz="1800" dirty="0"/>
              <a:t> a </a:t>
            </a:r>
            <a:r>
              <a:rPr lang="es-ES" sz="1800" dirty="0" err="1"/>
              <a:t>socis</a:t>
            </a:r>
            <a:r>
              <a:rPr lang="es-ES" sz="1800" dirty="0"/>
              <a:t> </a:t>
            </a:r>
            <a:r>
              <a:rPr lang="es-ES" sz="1800" dirty="0" err="1"/>
              <a:t>trasplantats</a:t>
            </a:r>
            <a:r>
              <a:rPr lang="es-ES" sz="1800" dirty="0"/>
              <a:t> – 28 </a:t>
            </a:r>
            <a:r>
              <a:rPr lang="es-ES" sz="1800" dirty="0" err="1"/>
              <a:t>atencions</a:t>
            </a:r>
            <a:r>
              <a:rPr lang="es-ES" sz="1800" dirty="0"/>
              <a:t> a </a:t>
            </a:r>
            <a:r>
              <a:rPr lang="es-ES" sz="1800" dirty="0" err="1"/>
              <a:t>famílies</a:t>
            </a:r>
            <a:r>
              <a:rPr lang="es-ES" sz="1800" dirty="0"/>
              <a:t> en </a:t>
            </a:r>
            <a:r>
              <a:rPr lang="es-ES" sz="1800" dirty="0" err="1"/>
              <a:t>situació</a:t>
            </a:r>
            <a:r>
              <a:rPr lang="es-ES" sz="1800" dirty="0"/>
              <a:t> de </a:t>
            </a:r>
            <a:r>
              <a:rPr lang="es-ES" sz="1800" dirty="0" err="1"/>
              <a:t>vulnerabilitat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 algn="ctr">
              <a:buNone/>
            </a:pP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            </a:t>
            </a:r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                             </a:t>
            </a:r>
            <a:r>
              <a:rPr lang="es-ES" sz="1800" b="1" dirty="0">
                <a:solidFill>
                  <a:srgbClr val="ED7D31"/>
                </a:solidFill>
              </a:rPr>
              <a:t>PISOS D’ACOLLIDA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              </a:t>
            </a:r>
            <a:r>
              <a:rPr lang="es-ES" sz="1800" dirty="0" err="1"/>
              <a:t>Allotjament</a:t>
            </a:r>
            <a:r>
              <a:rPr lang="es-ES" sz="1800" dirty="0"/>
              <a:t> per a 228 </a:t>
            </a:r>
            <a:r>
              <a:rPr lang="es-ES" sz="1800" dirty="0" err="1"/>
              <a:t>famílies</a:t>
            </a:r>
            <a:r>
              <a:rPr lang="es-ES" sz="1800" dirty="0"/>
              <a:t> - 3588 </a:t>
            </a:r>
            <a:r>
              <a:rPr lang="es-ES" sz="1800" dirty="0" err="1"/>
              <a:t>pernoctacions</a:t>
            </a:r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2F87C-0F6B-4AF5-8F0A-1C92F080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0" y="2889552"/>
            <a:ext cx="1954090" cy="2218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7F79E-C79B-42ED-894D-87656964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876" y="5107708"/>
            <a:ext cx="1541924" cy="17502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1A8EED-D8C6-4B07-8683-FED5A3796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0" y="1882803"/>
            <a:ext cx="2114550" cy="14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SENSIBILITZACIÓ I PROMOCIÓ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DE LA DONACIÓ DE SANG I D’ÒRGANS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9292"/>
            <a:ext cx="11091203" cy="4305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i="1" dirty="0"/>
          </a:p>
          <a:p>
            <a:r>
              <a:rPr lang="es-ES" sz="1800" dirty="0"/>
              <a:t>7 XERRADES A CENTRES EDUCATIUS </a:t>
            </a:r>
          </a:p>
          <a:p>
            <a:r>
              <a:rPr lang="es-ES" sz="1800" dirty="0"/>
              <a:t>18 TAULES INFORMATIVES A FIRES I ACTES</a:t>
            </a:r>
          </a:p>
          <a:p>
            <a:r>
              <a:rPr lang="es-ES" sz="1800" dirty="0"/>
              <a:t>15 DIES A LA BOTIGA SOLIDÀRIA AL CARRER – TERRASSA</a:t>
            </a:r>
          </a:p>
          <a:p>
            <a:r>
              <a:rPr lang="es-ES" sz="1800" dirty="0"/>
              <a:t>CAMPANYA “VIDA REGALADA” DE DONEM GIRONA</a:t>
            </a:r>
          </a:p>
          <a:p>
            <a:r>
              <a:rPr lang="es-ES" sz="1800" dirty="0"/>
              <a:t>ACTE “CONVERSES DE VIDA, EXPERIÈNCIES SINGULARS” - OCATT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C772C-7D92-4F94-BD78-6BDFFC56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21" y="422328"/>
            <a:ext cx="1792379" cy="12619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181A6C-4877-4D77-9C6B-7612F258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46" y="2086488"/>
            <a:ext cx="2393950" cy="17954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EEF749-3D3E-4468-9BAC-775A18C8B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095" y="4400412"/>
            <a:ext cx="2393950" cy="1795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33CFD5-F5FB-47C8-9671-33E73C12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846" y="4350766"/>
            <a:ext cx="2393950" cy="18044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867ABE-3531-477F-8DE0-0ECB01AC8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470" y="4350766"/>
            <a:ext cx="1821824" cy="18977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82EDA6-82AF-4EC1-A357-FA4FFBA21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2" y="4431772"/>
            <a:ext cx="3229737" cy="18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SENSIBILITZACIÓ I PROMOCIÓ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DE LA DONACIÓ DE SANG I D’ÒRGANS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94FC92-2E11-4335-844D-5DD52C0E27CF}"/>
              </a:ext>
            </a:extLst>
          </p:cNvPr>
          <p:cNvSpPr txBox="1"/>
          <p:nvPr/>
        </p:nvSpPr>
        <p:spPr>
          <a:xfrm>
            <a:off x="1098473" y="2112797"/>
            <a:ext cx="6096000" cy="147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“GRÀCIES A UN DONANT”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JORNADA “EL BUS DE LA SANG”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 MULTICULTURAL SOLIDARI - TERRASSA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PRESENTACIÓ “EL VIATGE DE LA VIDA” A LA FNETH - MADRID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CF013B0-B490-4B93-A034-1147D8D1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962" y="396915"/>
            <a:ext cx="1798476" cy="12619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5CC9AB-53A3-4DA5-A797-FB4B0ADE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7224"/>
            <a:ext cx="1865572" cy="24874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E705049-EFDE-4AB5-BABB-CCD769CFD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23" y="1886196"/>
            <a:ext cx="1657609" cy="19274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E73AF5-7EE2-4F00-93CB-D2E06889B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473" y="4164148"/>
            <a:ext cx="3421511" cy="19274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014D16-6286-475B-B332-9DB84F701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935" y="3971241"/>
            <a:ext cx="3084549" cy="23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 JORNADES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CONFERÈNCIES – ACTES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900" dirty="0">
              <a:cs typeface="CordiaUPC" panose="020B0502040204020203" pitchFamily="34" charset="-34"/>
            </a:endParaRPr>
          </a:p>
          <a:p>
            <a:pPr marL="0" indent="0">
              <a:buNone/>
            </a:pPr>
            <a:r>
              <a:rPr lang="es-ES" sz="1900" b="1" i="1" dirty="0">
                <a:solidFill>
                  <a:schemeClr val="accent2">
                    <a:lumMod val="75000"/>
                  </a:schemeClr>
                </a:solidFill>
                <a:cs typeface="CordiaUPC" panose="020B0502040204020203" pitchFamily="34" charset="-34"/>
              </a:rPr>
              <a:t>    </a:t>
            </a:r>
            <a:r>
              <a:rPr lang="es-ES" sz="1900" b="1" dirty="0">
                <a:solidFill>
                  <a:schemeClr val="accent2">
                    <a:lumMod val="75000"/>
                  </a:schemeClr>
                </a:solidFill>
                <a:cs typeface="CordiaUPC" panose="020B0502040204020203" pitchFamily="34" charset="-34"/>
              </a:rPr>
              <a:t>WEBINARS - XERRADES</a:t>
            </a:r>
            <a:endParaRPr lang="es-E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800" dirty="0"/>
              <a:t>PRESENTACIÓ DE LA GUIA “COM FER ACCESSIBLE EL TEU PLA DE VOLUNTARIAT” - FCVS</a:t>
            </a:r>
          </a:p>
          <a:p>
            <a:r>
              <a:rPr lang="es-ES" sz="1800" dirty="0"/>
              <a:t>XI SYMPOSIUM D’EPITA (EUROPEAN PANCREAS AND ISLET TRANSPLANT ASSOCIATION)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 SOBRE ACTIVITAT FÍSICA EN PACIENTS TRASPLANTATS – ESOT</a:t>
            </a:r>
            <a:endParaRPr lang="es-ES" sz="1800" dirty="0"/>
          </a:p>
          <a:p>
            <a:r>
              <a:rPr lang="es-ES" sz="1800" dirty="0"/>
              <a:t>INTERVENCIÓ A LA TROBADA DE L’ELPA (EUROPEAN PATIENT’S LIVER ASSOCIATION) SOBRE CÀNCER HEPÀTIC</a:t>
            </a:r>
          </a:p>
          <a:p>
            <a:r>
              <a:rPr lang="es-ES" sz="1800" dirty="0"/>
              <a:t>SEMINARI DEL PROGRAMA EUROPEU “SHARED PATIENT EXPERIENCE” / PERSPECTIVA DEL PACIENTE EN EL SISTEMA DE SALUD – HOSPITAL CLÍNIC/IDIBAPS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88829B-BD0F-4BEF-A054-CD0DE375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8" y="403012"/>
            <a:ext cx="2024047" cy="1249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76F053-F77B-47E6-8C19-63FA7E4E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9" y="4703502"/>
            <a:ext cx="3998763" cy="14995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6B5706-EA97-4036-BDB0-59E948CB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661" y="4703503"/>
            <a:ext cx="2427801" cy="14995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22BE46F-508F-4401-8843-7DD9971C7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861" y="4703502"/>
            <a:ext cx="2259574" cy="14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 JORNADES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CONFERÈNCIES – ACTES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endParaRPr lang="es-ES" sz="1900" dirty="0">
              <a:cs typeface="CordiaUPC" panose="020B05020402040202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ordiaUPC" panose="020B0502040204020203" pitchFamily="34" charset="-34"/>
              </a:rPr>
              <a:t>    WEBINARS - XERRADES</a:t>
            </a:r>
            <a:endParaRPr lang="es-ES" sz="1800" dirty="0"/>
          </a:p>
          <a:p>
            <a:r>
              <a:rPr lang="es-ES" sz="1800" dirty="0"/>
              <a:t>PRESENTACIÓ DE “TARDES DE T” A LA X PATIENT BARCELONA CONGRESS</a:t>
            </a:r>
          </a:p>
          <a:p>
            <a:r>
              <a:rPr lang="es-ES" sz="1800" dirty="0"/>
              <a:t>PROJECTE “ALTAVEUS DE VIDA” – OCATT I BST</a:t>
            </a:r>
          </a:p>
          <a:p>
            <a:r>
              <a:rPr lang="es-ES" sz="1800" dirty="0"/>
              <a:t>REUNIÓ FORMATIVA FNETH</a:t>
            </a:r>
          </a:p>
          <a:p>
            <a:r>
              <a:rPr lang="es-ES" sz="1800" dirty="0"/>
              <a:t>ACTE “L’HEPATITIS NO POT ESPERAR” – AGÈNCIA DE SALUT PÚBLICA CATALUNYA</a:t>
            </a:r>
          </a:p>
          <a:p>
            <a:r>
              <a:rPr lang="es-ES" sz="1800" dirty="0"/>
              <a:t>PARTICIPACIÓ A LES XV JORNADES - CIBERHED</a:t>
            </a:r>
          </a:p>
          <a:p>
            <a:endParaRPr lang="es-ES" sz="1800" dirty="0"/>
          </a:p>
          <a:p>
            <a:pPr marL="0" indent="0">
              <a:buNone/>
            </a:pPr>
            <a:endParaRPr lang="es-ES" sz="1800" i="1" dirty="0"/>
          </a:p>
          <a:p>
            <a:pPr marL="0" indent="0">
              <a:buNone/>
            </a:pPr>
            <a:endParaRPr lang="es-ES" sz="1800" i="1" dirty="0"/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88829B-BD0F-4BEF-A054-CD0DE375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8" y="403012"/>
            <a:ext cx="2024047" cy="12497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9A56C-D96A-4E78-AA53-362717D1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4" y="4266796"/>
            <a:ext cx="2847536" cy="2372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A65FAF-0D1F-4930-8757-04BAC4DC3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3" y="1947129"/>
            <a:ext cx="1663432" cy="2247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C3C5A9-F428-4E67-BF78-FE5B55F96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282" y="4430667"/>
            <a:ext cx="2945435" cy="22090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F214C8-C2AE-4363-8FDF-CEAE03F4D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02988" y="4451451"/>
            <a:ext cx="2945435" cy="22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FORMACIÓ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8323"/>
            <a:ext cx="11137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26 CURSOS FORMATIUS DELS MEMBRES DE LA JUNTA</a:t>
            </a:r>
          </a:p>
          <a:p>
            <a:pPr marL="0" indent="0">
              <a:buNone/>
            </a:pPr>
            <a:endParaRPr lang="es-ES" sz="1800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3A694F-F344-47D6-9803-988CE220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796" y="403012"/>
            <a:ext cx="2024047" cy="1249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C8AC53-CD3F-4EAD-938D-94477A49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308" y="3429000"/>
            <a:ext cx="4751608" cy="20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ACTIVITATS DE RELACIÓ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AMB L’ASSOCIAT/DA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PUBLICACIÓ DE LA REVISTA DONAR VIDA NÚMERO 7</a:t>
            </a:r>
          </a:p>
          <a:p>
            <a:r>
              <a:rPr lang="es-ES" sz="1800" dirty="0"/>
              <a:t>ASSEMBLEA GENERAL ORDINÀRIA</a:t>
            </a:r>
          </a:p>
          <a:p>
            <a:r>
              <a:rPr lang="es-ES" sz="1800" dirty="0"/>
              <a:t>12 NEWSLETTER’S</a:t>
            </a:r>
          </a:p>
          <a:p>
            <a:r>
              <a:rPr lang="es-ES" sz="1800" dirty="0"/>
              <a:t>59 COMUNICATS INFORMATIUS AL GRUP DE WHATSSAP DELS SOCIS</a:t>
            </a:r>
          </a:p>
          <a:p>
            <a:r>
              <a:rPr lang="es-ES" sz="1800" dirty="0"/>
              <a:t>8 SESSIONS DEL GRUP D’AJUDA MÚTUA “TARDES DE T”</a:t>
            </a:r>
          </a:p>
          <a:p>
            <a:r>
              <a:rPr lang="es-ES" sz="1800" dirty="0"/>
              <a:t>LOTERIA DE NADAL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37DE687-A6C3-4338-B0D2-12166CA3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0" y="403012"/>
            <a:ext cx="2024047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BA9397-435B-41A7-BC07-B22FA363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6" y="1778690"/>
            <a:ext cx="2301453" cy="33006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647D03-44A6-466E-960D-ABDB7CCF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21957"/>
            <a:ext cx="3528608" cy="94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0C3063-FC1E-49D8-9B6D-1A64D510C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750" y="4216435"/>
            <a:ext cx="4625009" cy="12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ALTRES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800" i="1" dirty="0"/>
          </a:p>
          <a:p>
            <a:r>
              <a:rPr lang="es-ES" sz="1800" dirty="0"/>
              <a:t>RODA DE PREMSA SOBRE L’ACTIVITAT DE LA DONACIÓ D’`ORGANS I TEIXITS 2021 – DEPARTAMENT SALUT</a:t>
            </a:r>
          </a:p>
          <a:p>
            <a:r>
              <a:rPr lang="es-ES" sz="1800" dirty="0"/>
              <a:t>GUARDÓ DE L’AJUNTAMENT DE L’HOSPITALET DE LLOBREGAT PER LA TASCA DE L’AMTHC</a:t>
            </a:r>
          </a:p>
          <a:p>
            <a:r>
              <a:rPr lang="es-ES" sz="1800" dirty="0"/>
              <a:t>PARTICIPACIÓ EN EL CURTMETRATGE “SABER QUE SE PUEDE” SOBRE CÀNCER I DEPRESSIÓ</a:t>
            </a:r>
          </a:p>
          <a:p>
            <a:r>
              <a:rPr lang="es-ES" sz="1800" dirty="0"/>
              <a:t>NOMINACIÓ ALS PREMIS IX CIUTAT SOLIDÀRIA PATROCINATS PER CONSORCI BARCELONA ZONA FRANCA</a:t>
            </a:r>
          </a:p>
          <a:p>
            <a:endParaRPr lang="es-ES" sz="1800" dirty="0"/>
          </a:p>
          <a:p>
            <a:pPr algn="ctr"/>
            <a:endParaRPr lang="fr-FR" sz="1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82C56-A4CA-4AB1-B630-FEC8CA7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02" y="403012"/>
            <a:ext cx="2024047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F0D6C7-880D-4E86-9B8A-55A6B4D1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23" y="4060149"/>
            <a:ext cx="2356833" cy="22517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16DF9A-59E2-4DEE-A3E7-705C6D94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679" y="4060149"/>
            <a:ext cx="3458491" cy="22517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EAB2FF-A3E2-4A5F-987F-2A43F8593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114" y="4060149"/>
            <a:ext cx="3002335" cy="22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ALTRES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IMPACTE ACTIVITATS:         7.300 PERSONES</a:t>
            </a: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IMPACTE WEB i XARXES: 55.000 PERSONES</a:t>
            </a: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82C56-A4CA-4AB1-B630-FEC8CA7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02" y="403012"/>
            <a:ext cx="2024047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A0D267-CBC1-4615-A7EA-332F0C2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22" y="1846885"/>
            <a:ext cx="4981155" cy="26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806" y="2343978"/>
            <a:ext cx="11700387" cy="217004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</a:rPr>
              <a:t>1.    APROVACIÓ DE L’ ACTA DE L’ASSEMBLEA 2021</a:t>
            </a: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</a:t>
            </a: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23BABE-4F15-48DE-9EED-5F6E2F5A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82" y="170204"/>
            <a:ext cx="1838658" cy="13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WEB -XARXES SOCIALS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1CA3B4-62B2-4417-84FB-CB55EA4F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23" y="403680"/>
            <a:ext cx="2024047" cy="124978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3807C2E-A6A3-44D5-B4CD-FAB7BA29849E}"/>
              </a:ext>
            </a:extLst>
          </p:cNvPr>
          <p:cNvSpPr txBox="1"/>
          <p:nvPr/>
        </p:nvSpPr>
        <p:spPr>
          <a:xfrm>
            <a:off x="2468372" y="1961363"/>
            <a:ext cx="9581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fr-FR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2020	 2021</a:t>
            </a:r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AUGMENT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WEB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VISITANTS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44.768 	49.426 	  10,40 % 	</a:t>
            </a:r>
            <a:endParaRPr lang="fr-FR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FACEBOOK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SEGUIDORS 	  542 	   600 	  10.70 %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INSTAGRAM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SEGUIDORS 	  199 	   341 	  71,36 % 	</a:t>
            </a:r>
          </a:p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TWITTER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PUBLICACIONS 	  222 	   259 	  16,67 % 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02B3F9-BB75-437F-BE66-082993A6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" y="4238625"/>
            <a:ext cx="1272207" cy="11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A799C6-8FF4-4A91-8E05-FAB08C97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501" y="4157973"/>
            <a:ext cx="2632531" cy="14807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244B0-33E2-42D2-A7A3-0E73FD4C8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323" y="4124298"/>
            <a:ext cx="1524000" cy="1524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2C5A9A-D3FF-4C76-84E1-28C511CDA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614" y="4124297"/>
            <a:ext cx="1514475" cy="15144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B7A3910-FA7E-40D4-AED2-275D50F7F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095" y="4204950"/>
            <a:ext cx="2294115" cy="14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4.     OBJECTIUS I ACTIVITATS 2022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057437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OBJECTIUS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		Contactar </a:t>
            </a:r>
            <a:r>
              <a:rPr lang="es-ES" sz="1800" dirty="0" err="1"/>
              <a:t>amb</a:t>
            </a:r>
            <a:r>
              <a:rPr lang="es-ES" sz="1800" dirty="0"/>
              <a:t> </a:t>
            </a:r>
            <a:r>
              <a:rPr lang="es-ES" sz="1800" dirty="0" err="1"/>
              <a:t>altres</a:t>
            </a:r>
            <a:r>
              <a:rPr lang="es-ES" sz="1800" dirty="0"/>
              <a:t> </a:t>
            </a:r>
            <a:r>
              <a:rPr lang="es-ES" sz="1800" dirty="0" err="1"/>
              <a:t>associacions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		</a:t>
            </a:r>
            <a:r>
              <a:rPr lang="es-ES" sz="1800" dirty="0" err="1"/>
              <a:t>Millorar</a:t>
            </a:r>
            <a:r>
              <a:rPr lang="es-ES" sz="1800" dirty="0"/>
              <a:t> </a:t>
            </a:r>
            <a:r>
              <a:rPr lang="es-ES" sz="1800" dirty="0" err="1"/>
              <a:t>relació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</a:t>
            </a:r>
            <a:r>
              <a:rPr lang="es-ES" sz="1800" dirty="0" err="1"/>
              <a:t>Serveis</a:t>
            </a:r>
            <a:r>
              <a:rPr lang="es-ES" sz="1800" dirty="0"/>
              <a:t> </a:t>
            </a:r>
            <a:r>
              <a:rPr lang="es-ES" sz="1800" dirty="0" err="1"/>
              <a:t>Socials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Hospitals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		</a:t>
            </a:r>
            <a:r>
              <a:rPr lang="es-ES" sz="1800" dirty="0" err="1"/>
              <a:t>Assolir</a:t>
            </a:r>
            <a:r>
              <a:rPr lang="es-ES" sz="1800" dirty="0"/>
              <a:t> pis Vall </a:t>
            </a:r>
            <a:r>
              <a:rPr lang="es-ES" sz="1800" dirty="0" err="1"/>
              <a:t>Hebron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48 visites 		</a:t>
            </a:r>
          </a:p>
          <a:p>
            <a:pPr marL="0" indent="0">
              <a:buNone/>
            </a:pPr>
            <a:r>
              <a:rPr lang="es-ES" sz="1800" dirty="0"/>
              <a:t>		Continuar contacte i </a:t>
            </a:r>
            <a:r>
              <a:rPr lang="es-ES" sz="1800" dirty="0" err="1"/>
              <a:t>seguiment</a:t>
            </a:r>
            <a:r>
              <a:rPr lang="es-ES" sz="1800" dirty="0"/>
              <a:t> de </a:t>
            </a:r>
            <a:r>
              <a:rPr lang="es-ES" sz="1800" dirty="0" err="1"/>
              <a:t>socis</a:t>
            </a:r>
            <a:r>
              <a:rPr lang="es-ES" sz="1800" dirty="0"/>
              <a:t> i </a:t>
            </a:r>
            <a:r>
              <a:rPr lang="es-ES" sz="1800" dirty="0" err="1"/>
              <a:t>simpatitzants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Augmentar </a:t>
            </a:r>
            <a:r>
              <a:rPr lang="es-ES" sz="1800" dirty="0" err="1"/>
              <a:t>presència</a:t>
            </a:r>
            <a:r>
              <a:rPr lang="es-ES" sz="1800" dirty="0"/>
              <a:t> del </a:t>
            </a:r>
            <a:r>
              <a:rPr lang="es-ES" sz="1800" dirty="0" err="1"/>
              <a:t>voluntariat</a:t>
            </a:r>
            <a:r>
              <a:rPr lang="es-ES" sz="1800" dirty="0"/>
              <a:t> testimonial en el PRE i POST </a:t>
            </a:r>
            <a:r>
              <a:rPr lang="es-ES" sz="1800" dirty="0" err="1"/>
              <a:t>trasplantament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Donar </a:t>
            </a:r>
            <a:r>
              <a:rPr lang="es-ES" sz="1800" dirty="0" err="1"/>
              <a:t>suport</a:t>
            </a:r>
            <a:r>
              <a:rPr lang="es-ES" sz="1800" dirty="0"/>
              <a:t> a les persones </a:t>
            </a:r>
            <a:r>
              <a:rPr lang="es-ES" sz="1800" dirty="0" err="1"/>
              <a:t>allotjades</a:t>
            </a:r>
            <a:r>
              <a:rPr lang="es-ES" sz="1800" dirty="0"/>
              <a:t> en </a:t>
            </a:r>
            <a:r>
              <a:rPr lang="es-ES" sz="1800" dirty="0" err="1"/>
              <a:t>els</a:t>
            </a:r>
            <a:r>
              <a:rPr lang="es-ES" sz="1800" dirty="0"/>
              <a:t> pisos </a:t>
            </a:r>
            <a:r>
              <a:rPr lang="es-ES" sz="1800" dirty="0" err="1"/>
              <a:t>d’acolllida</a:t>
            </a:r>
            <a:r>
              <a:rPr lang="es-ES" sz="1800" dirty="0"/>
              <a:t> </a:t>
            </a:r>
            <a:r>
              <a:rPr lang="es-ES" sz="1800" dirty="0" err="1"/>
              <a:t>quan</a:t>
            </a:r>
            <a:r>
              <a:rPr lang="es-ES" sz="1800" dirty="0"/>
              <a:t> es </a:t>
            </a:r>
            <a:r>
              <a:rPr lang="es-ES" sz="1800" dirty="0" err="1"/>
              <a:t>detecti</a:t>
            </a:r>
            <a:r>
              <a:rPr lang="es-ES" sz="1800" dirty="0"/>
              <a:t> la </a:t>
            </a:r>
            <a:r>
              <a:rPr lang="es-ES" sz="1800" dirty="0" err="1"/>
              <a:t>necessitat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Estar </a:t>
            </a:r>
            <a:r>
              <a:rPr lang="es-ES" sz="1800" dirty="0" err="1"/>
              <a:t>present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el </a:t>
            </a:r>
            <a:r>
              <a:rPr lang="es-ES" sz="1800" dirty="0" err="1"/>
              <a:t>seu</a:t>
            </a:r>
            <a:r>
              <a:rPr lang="es-ES" sz="1800" dirty="0"/>
              <a:t> </a:t>
            </a:r>
            <a:r>
              <a:rPr lang="es-ES" sz="1800" dirty="0" err="1"/>
              <a:t>testimoniatge</a:t>
            </a:r>
            <a:r>
              <a:rPr lang="es-ES" sz="1800" dirty="0"/>
              <a:t> en el </a:t>
            </a:r>
            <a:r>
              <a:rPr lang="es-ES" sz="1800" dirty="0" err="1"/>
              <a:t>projecte</a:t>
            </a:r>
            <a:r>
              <a:rPr lang="es-ES" sz="1800" dirty="0"/>
              <a:t> </a:t>
            </a:r>
            <a:r>
              <a:rPr lang="es-ES" sz="1800" dirty="0" err="1"/>
              <a:t>Altaveus</a:t>
            </a:r>
            <a:r>
              <a:rPr lang="es-ES" sz="1800" dirty="0"/>
              <a:t> de vida del BST</a:t>
            </a:r>
          </a:p>
          <a:p>
            <a:pPr marL="0" indent="0">
              <a:buNone/>
            </a:pPr>
            <a:endParaRPr lang="es-ES" sz="1800" dirty="0"/>
          </a:p>
          <a:p>
            <a:pPr marL="0" indent="0" algn="ctr">
              <a:buNone/>
            </a:pP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</a:t>
            </a:r>
            <a:r>
              <a:rPr lang="es-ES" sz="1800" dirty="0" err="1"/>
              <a:t>Desenvolupar</a:t>
            </a:r>
            <a:r>
              <a:rPr lang="es-ES" sz="1800" dirty="0"/>
              <a:t> el Pla de </a:t>
            </a:r>
            <a:r>
              <a:rPr lang="es-ES" sz="1800" dirty="0" err="1"/>
              <a:t>voluntariat</a:t>
            </a:r>
            <a:r>
              <a:rPr lang="es-ES" sz="1800" dirty="0"/>
              <a:t> </a:t>
            </a:r>
            <a:r>
              <a:rPr lang="es-ES" sz="1800" dirty="0" err="1"/>
              <a:t>extra-hospitalari</a:t>
            </a:r>
            <a:r>
              <a:rPr lang="es-ES" sz="1800" dirty="0"/>
              <a:t>       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2F87C-0F6B-4AF5-8F0A-1C92F080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6" y="2892216"/>
            <a:ext cx="1954090" cy="2218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7F79E-C79B-42ED-894D-87656964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145" y="1825624"/>
            <a:ext cx="1541924" cy="17502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321ACD-7DD1-4325-8E3C-02B017C6C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507" y="506412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OBJECTIUS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	Captar </a:t>
            </a:r>
            <a:r>
              <a:rPr lang="es-ES" sz="1800" dirty="0" err="1"/>
              <a:t>nous</a:t>
            </a:r>
            <a:r>
              <a:rPr lang="es-ES" sz="1800" dirty="0"/>
              <a:t> </a:t>
            </a:r>
            <a:r>
              <a:rPr lang="es-ES" sz="1800" dirty="0" err="1"/>
              <a:t>socis</a:t>
            </a:r>
            <a:r>
              <a:rPr lang="es-ES" sz="1800" dirty="0"/>
              <a:t>. Augmentar </a:t>
            </a:r>
            <a:r>
              <a:rPr lang="es-ES" sz="1800" dirty="0" err="1"/>
              <a:t>massa</a:t>
            </a:r>
            <a:r>
              <a:rPr lang="es-ES" sz="1800" dirty="0"/>
              <a:t> social a 300 </a:t>
            </a:r>
            <a:r>
              <a:rPr lang="es-ES" sz="1800" dirty="0" err="1"/>
              <a:t>socis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	Donar </a:t>
            </a:r>
            <a:r>
              <a:rPr lang="es-ES" sz="1800" dirty="0" err="1"/>
              <a:t>informació</a:t>
            </a:r>
            <a:r>
              <a:rPr lang="es-ES" sz="1800" dirty="0"/>
              <a:t> de la </a:t>
            </a:r>
            <a:r>
              <a:rPr lang="es-ES" sz="1800" dirty="0" err="1"/>
              <a:t>bonificació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donatius</a:t>
            </a:r>
            <a:r>
              <a:rPr lang="es-ES" sz="1800" dirty="0"/>
              <a:t> i </a:t>
            </a:r>
            <a:r>
              <a:rPr lang="es-ES" sz="1800" dirty="0" err="1"/>
              <a:t>quotes</a:t>
            </a:r>
            <a:r>
              <a:rPr lang="es-ES" sz="1800" dirty="0"/>
              <a:t>		</a:t>
            </a:r>
          </a:p>
          <a:p>
            <a:pPr marL="0" indent="0">
              <a:buNone/>
            </a:pPr>
            <a:r>
              <a:rPr lang="es-ES" sz="1800" dirty="0"/>
              <a:t>		</a:t>
            </a:r>
          </a:p>
          <a:p>
            <a:pPr marL="0" indent="0">
              <a:buNone/>
            </a:pPr>
            <a:r>
              <a:rPr lang="es-ES" sz="1800" dirty="0"/>
              <a:t>		        </a:t>
            </a:r>
          </a:p>
          <a:p>
            <a:pPr marL="0" indent="0">
              <a:buNone/>
            </a:pPr>
            <a:r>
              <a:rPr lang="es-ES" sz="1800" dirty="0"/>
              <a:t>		         </a:t>
            </a:r>
            <a:r>
              <a:rPr lang="es-ES" sz="1800" dirty="0" err="1"/>
              <a:t>Fer</a:t>
            </a:r>
            <a:r>
              <a:rPr lang="es-ES" sz="1800" dirty="0"/>
              <a:t> cronograma de </a:t>
            </a:r>
            <a:r>
              <a:rPr lang="es-ES" sz="1800" dirty="0" err="1"/>
              <a:t>publicacions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         </a:t>
            </a:r>
            <a:r>
              <a:rPr lang="es-ES" sz="1800" dirty="0" err="1"/>
              <a:t>Millorar</a:t>
            </a:r>
            <a:r>
              <a:rPr lang="es-ES" sz="1800" dirty="0"/>
              <a:t> </a:t>
            </a:r>
            <a:r>
              <a:rPr lang="es-ES" sz="1800" dirty="0" err="1"/>
              <a:t>interactuacions</a:t>
            </a:r>
            <a:r>
              <a:rPr lang="es-ES" sz="1800" dirty="0"/>
              <a:t> en </a:t>
            </a:r>
            <a:r>
              <a:rPr lang="es-ES" sz="1800" dirty="0" err="1"/>
              <a:t>xarxes</a:t>
            </a:r>
            <a:r>
              <a:rPr lang="es-ES" sz="1800" dirty="0"/>
              <a:t> </a:t>
            </a:r>
            <a:r>
              <a:rPr lang="es-ES" sz="1800" dirty="0" err="1"/>
              <a:t>socials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         Potenciar la </a:t>
            </a:r>
            <a:r>
              <a:rPr lang="es-ES" sz="1800" dirty="0" err="1"/>
              <a:t>xarxa</a:t>
            </a:r>
            <a:r>
              <a:rPr lang="es-ES" sz="1800" dirty="0"/>
              <a:t> social Twitter: arribar a 500 </a:t>
            </a:r>
            <a:r>
              <a:rPr lang="es-ES" sz="1800" dirty="0" err="1"/>
              <a:t>seguidors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         </a:t>
            </a:r>
            <a:r>
              <a:rPr lang="es-ES" sz="1800" dirty="0" err="1"/>
              <a:t>Obrir</a:t>
            </a:r>
            <a:r>
              <a:rPr lang="es-ES" sz="1800" dirty="0"/>
              <a:t> </a:t>
            </a:r>
            <a:r>
              <a:rPr lang="es-ES" sz="1800" dirty="0" err="1"/>
              <a:t>compte</a:t>
            </a:r>
            <a:r>
              <a:rPr lang="es-ES" sz="1800" dirty="0"/>
              <a:t> en </a:t>
            </a:r>
            <a:r>
              <a:rPr lang="es-ES" sz="1800" dirty="0" err="1"/>
              <a:t>Tik</a:t>
            </a:r>
            <a:r>
              <a:rPr lang="es-ES" sz="1800" dirty="0"/>
              <a:t> </a:t>
            </a:r>
            <a:r>
              <a:rPr lang="es-ES" sz="1800" dirty="0" err="1"/>
              <a:t>Tok</a:t>
            </a:r>
            <a:r>
              <a:rPr lang="es-ES" sz="1800" dirty="0"/>
              <a:t> i </a:t>
            </a:r>
            <a:r>
              <a:rPr lang="es-ES" sz="1800" dirty="0" err="1"/>
              <a:t>Linkedin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	                                 Augmentar </a:t>
            </a:r>
            <a:r>
              <a:rPr lang="es-ES" sz="1800" dirty="0" err="1"/>
              <a:t>aportació</a:t>
            </a:r>
            <a:r>
              <a:rPr lang="es-ES" sz="1800" dirty="0"/>
              <a:t> de les </a:t>
            </a:r>
            <a:r>
              <a:rPr lang="es-ES" sz="1800" dirty="0" err="1"/>
              <a:t>farmacèutiques</a:t>
            </a: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    		               Ampliar contactes </a:t>
            </a:r>
            <a:r>
              <a:rPr lang="es-ES" sz="1800" dirty="0" err="1"/>
              <a:t>amb</a:t>
            </a:r>
            <a:r>
              <a:rPr lang="es-ES" sz="1800" dirty="0"/>
              <a:t> </a:t>
            </a:r>
            <a:r>
              <a:rPr lang="es-ES" sz="1800" dirty="0" err="1"/>
              <a:t>nous</a:t>
            </a:r>
            <a:r>
              <a:rPr lang="es-ES" sz="1800" dirty="0"/>
              <a:t> </a:t>
            </a:r>
            <a:r>
              <a:rPr lang="es-ES" sz="1800" dirty="0" err="1"/>
              <a:t>laboratoris</a:t>
            </a:r>
            <a:r>
              <a:rPr lang="es-ES" sz="1800" dirty="0"/>
              <a:t>	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48D476-B39C-4948-A6E8-31FFC009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52" y="2016125"/>
            <a:ext cx="2138948" cy="1428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B02DFE-F327-43E1-85AD-D16F2C46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81329"/>
            <a:ext cx="2138948" cy="1039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396EDF-4580-4638-AC2B-82875E44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852" y="4970213"/>
            <a:ext cx="2138948" cy="1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OBJECTIUS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</a:t>
            </a:r>
            <a:r>
              <a:rPr lang="es-ES" sz="1800" dirty="0" err="1"/>
              <a:t>Expansió</a:t>
            </a:r>
            <a:r>
              <a:rPr lang="es-ES" sz="1800" dirty="0"/>
              <a:t> </a:t>
            </a:r>
            <a:r>
              <a:rPr lang="es-ES" sz="1800" dirty="0" err="1"/>
              <a:t>telemàtica</a:t>
            </a:r>
            <a:r>
              <a:rPr lang="es-ES" sz="1800" dirty="0"/>
              <a:t> </a:t>
            </a:r>
            <a:r>
              <a:rPr lang="es-ES" sz="1800" dirty="0" err="1"/>
              <a:t>publicant</a:t>
            </a:r>
            <a:r>
              <a:rPr lang="es-ES" sz="1800" dirty="0"/>
              <a:t> les </a:t>
            </a:r>
            <a:r>
              <a:rPr lang="es-ES" sz="1800" dirty="0" err="1"/>
              <a:t>nostres</a:t>
            </a:r>
            <a:r>
              <a:rPr lang="es-ES" sz="1800" dirty="0"/>
              <a:t> </a:t>
            </a:r>
            <a:r>
              <a:rPr lang="es-ES" sz="1800" dirty="0" err="1"/>
              <a:t>activitats</a:t>
            </a:r>
            <a:r>
              <a:rPr lang="es-ES" sz="1800" dirty="0"/>
              <a:t> a </a:t>
            </a:r>
            <a:r>
              <a:rPr lang="es-ES" sz="1800" dirty="0" err="1"/>
              <a:t>Youtube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</a:t>
            </a:r>
            <a:r>
              <a:rPr lang="es-ES" sz="1800" dirty="0" err="1"/>
              <a:t>Ampliació</a:t>
            </a:r>
            <a:r>
              <a:rPr lang="es-ES" sz="1800" dirty="0"/>
              <a:t> del perfil </a:t>
            </a:r>
            <a:r>
              <a:rPr lang="es-ES" sz="1800" dirty="0" err="1"/>
              <a:t>professional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ponents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</a:t>
            </a:r>
            <a:r>
              <a:rPr lang="es-ES" sz="1800" dirty="0" err="1"/>
              <a:t>Personalitzar</a:t>
            </a:r>
            <a:r>
              <a:rPr lang="es-ES" sz="1800" dirty="0"/>
              <a:t> el look i la </a:t>
            </a:r>
            <a:r>
              <a:rPr lang="es-ES" sz="1800" dirty="0" err="1"/>
              <a:t>imatge</a:t>
            </a:r>
            <a:r>
              <a:rPr lang="es-ES" sz="1800" dirty="0"/>
              <a:t> de </a:t>
            </a:r>
            <a:r>
              <a:rPr lang="es-ES" sz="1800" dirty="0" err="1"/>
              <a:t>l’acte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	</a:t>
            </a:r>
            <a:r>
              <a:rPr lang="es-ES" sz="1800" dirty="0" err="1"/>
              <a:t>Fer</a:t>
            </a:r>
            <a:r>
              <a:rPr lang="es-ES" sz="1800" dirty="0"/>
              <a:t> </a:t>
            </a:r>
            <a:r>
              <a:rPr lang="es-ES" sz="1800" dirty="0" err="1"/>
              <a:t>algun</a:t>
            </a:r>
            <a:r>
              <a:rPr lang="es-ES" sz="1800" dirty="0"/>
              <a:t> GAM presencial de Tardes de T 		</a:t>
            </a:r>
          </a:p>
          <a:p>
            <a:pPr marL="0" indent="0">
              <a:buNone/>
            </a:pPr>
            <a:r>
              <a:rPr lang="es-ES" sz="1800" dirty="0"/>
              <a:t>		</a:t>
            </a:r>
          </a:p>
          <a:p>
            <a:pPr marL="0" indent="0">
              <a:buNone/>
            </a:pPr>
            <a:r>
              <a:rPr lang="es-ES" sz="1800" dirty="0"/>
              <a:t>		        </a:t>
            </a:r>
          </a:p>
          <a:p>
            <a:pPr marL="0" indent="0">
              <a:buNone/>
            </a:pPr>
            <a:r>
              <a:rPr lang="es-ES" sz="1800" dirty="0"/>
              <a:t>		</a:t>
            </a:r>
            <a:r>
              <a:rPr lang="es-ES" sz="1800" dirty="0" err="1"/>
              <a:t>Millorar</a:t>
            </a:r>
            <a:r>
              <a:rPr lang="es-ES" sz="1800" dirty="0"/>
              <a:t> el </a:t>
            </a:r>
            <a:r>
              <a:rPr lang="es-ES" sz="1800" dirty="0" err="1"/>
              <a:t>procediment</a:t>
            </a:r>
            <a:r>
              <a:rPr lang="es-ES" sz="1800" dirty="0"/>
              <a:t> de la </a:t>
            </a:r>
            <a:r>
              <a:rPr lang="es-ES" sz="1800" dirty="0" err="1"/>
              <a:t>distribució</a:t>
            </a:r>
            <a:r>
              <a:rPr lang="es-ES" sz="1800" dirty="0"/>
              <a:t> de la revista		</a:t>
            </a:r>
          </a:p>
          <a:p>
            <a:pPr marL="0" indent="0">
              <a:buNone/>
            </a:pPr>
            <a:r>
              <a:rPr lang="es-ES" sz="1800" dirty="0"/>
              <a:t>		         </a:t>
            </a:r>
          </a:p>
          <a:p>
            <a:pPr marL="0" lvl="0" indent="0">
              <a:buNone/>
            </a:pPr>
            <a:r>
              <a:rPr lang="es-ES" sz="1800" dirty="0"/>
              <a:t>	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CE65A3-B8C5-41ED-90EE-196A92161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38" y="1887787"/>
            <a:ext cx="2066062" cy="17217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2BA282-10C2-4204-B4BB-59FBE8C41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1" y="3614245"/>
            <a:ext cx="1350508" cy="1966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03AD21-0440-4B2D-8016-678A32CE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521" y="4597624"/>
            <a:ext cx="1629893" cy="17217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953404-3FB2-4F37-B0ED-B3997895F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732" y="474821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       ACTIVITATS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F2255-353C-4008-8759-6B64457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88" y="403012"/>
            <a:ext cx="2024047" cy="1249788"/>
          </a:xfrm>
          <a:prstGeom prst="rect">
            <a:avLst/>
          </a:prstGeom>
        </p:spPr>
      </p:pic>
      <p:grpSp>
        <p:nvGrpSpPr>
          <p:cNvPr id="2072" name="Group 3552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70" name="Group 3559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68" name="Group 35669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6" name="Group 35691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4" name="Group 3573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2" name="Group 3576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AD92615-0F4F-4ACA-AD20-616E67137A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8FF909FD-6E8B-46D3-A857-FAA2BE1F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8" y="1728575"/>
            <a:ext cx="4747441" cy="5086392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993618CA-8392-4004-AF7D-526FA3D5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884" y="1792281"/>
            <a:ext cx="4484916" cy="49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5.     AUTORITZACIÓ A LA JUNTA DIRECTIVA PER DEMANAR SUBVENCIONS PÚBLIQUES O PRIVADES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461" y="440900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6.     AUTORITZACIÓ A LA JUNTA DIRECTIVA PER ADHERIR-SE A ALTRES ASSOCIACIONS, FEDERACIONS I CONFEDERACIONS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719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7.     TORN D’INTERVENCIONS I PREGUNTES. 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BA5D5F-A5F6-4DD8-957A-1A88B428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3429000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Moltes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gràcies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als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nostres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>
                <a:solidFill>
                  <a:schemeClr val="accent2"/>
                </a:solidFill>
                <a:latin typeface="+mn-lt"/>
              </a:rPr>
              <a:t>col·laboradors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F43B9D-8D25-4F57-83C1-36A345C9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67" y="407545"/>
            <a:ext cx="2024047" cy="12497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496081-E57F-48F0-BFB8-A3AE9E19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71" y="1690688"/>
            <a:ext cx="2085710" cy="5683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EE6A7F-E194-4D17-8009-29DB55D4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91" y="1814285"/>
            <a:ext cx="1885956" cy="4813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ADBA9E-C1D0-4E75-B3BA-651455946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083" y="1930399"/>
            <a:ext cx="1737091" cy="4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6242" y="3429000"/>
            <a:ext cx="9144000" cy="2393240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2.    PRESENTACIÓ I APROVACIÓ COMPTES 2021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I PRESSUPOST 2022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765C8B-6871-480D-81C5-8E7694D1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66" y="0"/>
            <a:ext cx="184115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Moltes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gràcies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per la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vostra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atenció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F43B9D-8D25-4F57-83C1-36A345C9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67" y="407545"/>
            <a:ext cx="2024047" cy="1249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8C3202-4737-449F-875B-384BB4FE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7" y="1780347"/>
            <a:ext cx="3576180" cy="5077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2AB7D6-C5E2-4715-9231-920E60B5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64" y="2554515"/>
            <a:ext cx="5520870" cy="34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COMPTE DE RESULTATS  EXERCICI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475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b="1" dirty="0">
                <a:highlight>
                  <a:srgbClr val="C0C0C0"/>
                </a:highlight>
              </a:rPr>
              <a:t>INGRESSOS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u="sng" dirty="0" err="1"/>
              <a:t>Quotes</a:t>
            </a:r>
            <a:r>
              <a:rPr lang="es-ES" u="sng" dirty="0"/>
              <a:t> </a:t>
            </a:r>
            <a:r>
              <a:rPr lang="es-ES" u="sng" dirty="0" err="1"/>
              <a:t>socis</a:t>
            </a:r>
            <a:r>
              <a:rPr lang="es-ES" u="sng" dirty="0"/>
              <a:t>/ </a:t>
            </a:r>
            <a:r>
              <a:rPr lang="es-ES" u="sng" dirty="0" err="1"/>
              <a:t>Col·laboradors</a:t>
            </a:r>
            <a:r>
              <a:rPr lang="es-ES" u="sng" dirty="0"/>
              <a:t>		12.914,00</a:t>
            </a:r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u="sng" dirty="0" err="1"/>
              <a:t>Col·laboracions</a:t>
            </a:r>
            <a:r>
              <a:rPr lang="es-ES" u="sng" dirty="0"/>
              <a:t> </a:t>
            </a:r>
            <a:r>
              <a:rPr lang="es-ES" u="sng" dirty="0" err="1"/>
              <a:t>Empr</a:t>
            </a:r>
            <a:r>
              <a:rPr lang="es-ES" u="sng" dirty="0"/>
              <a:t>. i </a:t>
            </a:r>
            <a:r>
              <a:rPr lang="es-ES" u="sng" dirty="0" err="1"/>
              <a:t>Activitats</a:t>
            </a:r>
            <a:r>
              <a:rPr lang="es-ES" u="sng" dirty="0"/>
              <a:t>	            13.650,00</a:t>
            </a:r>
          </a:p>
          <a:p>
            <a:pPr marL="0" indent="0">
              <a:buNone/>
            </a:pPr>
            <a:r>
              <a:rPr lang="es-ES" dirty="0"/>
              <a:t>                   	 </a:t>
            </a:r>
            <a:r>
              <a:rPr lang="es-ES" u="sng" dirty="0" err="1"/>
              <a:t>Conveni</a:t>
            </a:r>
            <a:r>
              <a:rPr lang="es-ES" u="sng" dirty="0"/>
              <a:t> </a:t>
            </a:r>
            <a:r>
              <a:rPr lang="es-ES" u="sng" dirty="0" err="1"/>
              <a:t>col·lab</a:t>
            </a:r>
            <a:r>
              <a:rPr lang="es-ES" u="sng" dirty="0"/>
              <a:t> + Pisos </a:t>
            </a:r>
            <a:r>
              <a:rPr lang="es-ES" u="sng" dirty="0" err="1"/>
              <a:t>Acollida</a:t>
            </a:r>
            <a:r>
              <a:rPr lang="ca-ES" u="sng" dirty="0"/>
              <a:t>	            </a:t>
            </a:r>
            <a:r>
              <a:rPr lang="es-ES" u="sng" dirty="0"/>
              <a:t>25.130,00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 err="1"/>
              <a:t>Subvencions</a:t>
            </a:r>
            <a:r>
              <a:rPr lang="es-ES" u="sng" dirty="0"/>
              <a:t> </a:t>
            </a:r>
            <a:r>
              <a:rPr lang="es-ES" u="sng" dirty="0" err="1"/>
              <a:t>oficials</a:t>
            </a:r>
            <a:r>
              <a:rPr lang="es-ES" u="sng" dirty="0"/>
              <a:t>                                    29.918,18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 err="1"/>
              <a:t>Subvencions</a:t>
            </a:r>
            <a:r>
              <a:rPr lang="es-ES" u="sng" dirty="0"/>
              <a:t> Pisos </a:t>
            </a:r>
            <a:r>
              <a:rPr lang="es-ES" u="sng" dirty="0" err="1"/>
              <a:t>Acollida</a:t>
            </a:r>
            <a:r>
              <a:rPr lang="es-ES" u="sng" dirty="0"/>
              <a:t>                        22.015,47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 err="1"/>
              <a:t>Donatius</a:t>
            </a:r>
            <a:r>
              <a:rPr lang="es-ES" u="sng" dirty="0"/>
              <a:t> i </a:t>
            </a:r>
            <a:r>
              <a:rPr lang="es-ES" u="sng" dirty="0" err="1"/>
              <a:t>altres</a:t>
            </a:r>
            <a:r>
              <a:rPr lang="es-ES" u="sng" dirty="0"/>
              <a:t> </a:t>
            </a:r>
            <a:r>
              <a:rPr lang="es-ES" u="sng" dirty="0" err="1"/>
              <a:t>ingressos</a:t>
            </a:r>
            <a:r>
              <a:rPr lang="es-ES" u="sng" dirty="0"/>
              <a:t> 		  7.030,20   </a:t>
            </a:r>
            <a:r>
              <a:rPr lang="es-ES" dirty="0"/>
              <a:t>	</a:t>
            </a:r>
            <a:endParaRPr lang="es-ES" u="sng" dirty="0"/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b="1" dirty="0">
                <a:highlight>
                  <a:srgbClr val="C0C0C0"/>
                </a:highlight>
              </a:rPr>
              <a:t>TOTAL		                                  110.657,85</a:t>
            </a:r>
            <a:r>
              <a:rPr lang="es-ES" b="1" dirty="0"/>
              <a:t>	</a:t>
            </a:r>
            <a:r>
              <a:rPr lang="es-ES" dirty="0"/>
              <a:t>						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53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INGRESSOS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		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D9C07E-FA72-4E3E-8424-ED7322E1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16" y="397095"/>
            <a:ext cx="2024047" cy="12497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1C55C1-AF61-45DC-BB79-17314541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07" y="1722658"/>
            <a:ext cx="8424532" cy="50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COMPTE DE RESULTATS EXERCICI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400"/>
            <a:ext cx="10515600" cy="459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b="1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es-ES" b="1" dirty="0">
                <a:highlight>
                  <a:srgbClr val="C0C0C0"/>
                </a:highlight>
              </a:rPr>
              <a:t>DESPESES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u="sng" dirty="0" err="1"/>
              <a:t>Aprovisionaments</a:t>
            </a:r>
            <a:r>
              <a:rPr lang="es-ES" u="sng" dirty="0"/>
              <a:t>	                     		                         3.847,79</a:t>
            </a:r>
          </a:p>
          <a:p>
            <a:pPr marL="0" indent="0">
              <a:buNone/>
            </a:pPr>
            <a:r>
              <a:rPr lang="es-ES" dirty="0"/>
              <a:t>           	</a:t>
            </a:r>
            <a:r>
              <a:rPr lang="es-ES" u="sng" dirty="0" err="1"/>
              <a:t>Despeses</a:t>
            </a:r>
            <a:r>
              <a:rPr lang="es-ES" u="sng" dirty="0"/>
              <a:t> de Personal   		                                   35.492,75</a:t>
            </a:r>
          </a:p>
          <a:p>
            <a:pPr marL="0" indent="0">
              <a:buNone/>
            </a:pPr>
            <a:r>
              <a:rPr lang="es-ES" dirty="0"/>
              <a:t>            </a:t>
            </a:r>
            <a:r>
              <a:rPr lang="es-ES" u="sng" dirty="0" err="1"/>
              <a:t>Despeses</a:t>
            </a:r>
            <a:r>
              <a:rPr lang="es-ES" u="sng" dirty="0"/>
              <a:t> Pisos </a:t>
            </a:r>
            <a:r>
              <a:rPr lang="es-ES" u="sng" dirty="0" err="1"/>
              <a:t>Acollida</a:t>
            </a:r>
            <a:r>
              <a:rPr lang="es-ES" u="sng" dirty="0"/>
              <a:t>                                                       40.866,26</a:t>
            </a:r>
          </a:p>
          <a:p>
            <a:pPr marL="0" indent="0">
              <a:buNone/>
            </a:pPr>
            <a:r>
              <a:rPr lang="es-ES" dirty="0"/>
              <a:t>     	</a:t>
            </a:r>
            <a:r>
              <a:rPr lang="es-ES" u="sng" dirty="0" err="1"/>
              <a:t>Altres</a:t>
            </a:r>
            <a:r>
              <a:rPr lang="es-ES" u="sng" dirty="0"/>
              <a:t> </a:t>
            </a:r>
            <a:r>
              <a:rPr lang="es-ES" u="sng" dirty="0" err="1"/>
              <a:t>Despeses</a:t>
            </a:r>
            <a:r>
              <a:rPr lang="es-ES" u="sng" dirty="0"/>
              <a:t> de </a:t>
            </a:r>
            <a:r>
              <a:rPr lang="es-ES" u="sng" dirty="0" err="1"/>
              <a:t>Gestió</a:t>
            </a:r>
            <a:r>
              <a:rPr lang="es-ES" u="sng" dirty="0"/>
              <a:t>			                       28.130,04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u="sng" dirty="0"/>
              <a:t>Varis					                                     2.258,05</a:t>
            </a:r>
          </a:p>
          <a:p>
            <a:pPr marL="0" indent="0">
              <a:buNone/>
            </a:pPr>
            <a:r>
              <a:rPr lang="es-ES" b="1" dirty="0"/>
              <a:t>         	           Total		                                                         110.594,89   </a:t>
            </a:r>
          </a:p>
          <a:p>
            <a:pPr marL="0" indent="0">
              <a:buNone/>
            </a:pPr>
            <a:r>
              <a:rPr lang="es-ES" b="1" dirty="0"/>
              <a:t>	           </a:t>
            </a:r>
            <a:r>
              <a:rPr lang="es-ES" b="1" dirty="0" err="1"/>
              <a:t>Superàvit</a:t>
            </a:r>
            <a:r>
              <a:rPr lang="es-ES" b="1" dirty="0"/>
              <a:t>			               	                  </a:t>
            </a:r>
            <a:r>
              <a:rPr lang="es-ES" b="1" u="sng" dirty="0">
                <a:highlight>
                  <a:srgbClr val="00FF00"/>
                </a:highlight>
              </a:rPr>
              <a:t>62,96</a:t>
            </a:r>
          </a:p>
          <a:p>
            <a:pPr marL="0" indent="0">
              <a:buNone/>
            </a:pPr>
            <a:r>
              <a:rPr lang="es-ES" b="1" dirty="0"/>
              <a:t>					                       (</a:t>
            </a:r>
            <a:r>
              <a:rPr lang="es-ES" b="1" dirty="0" err="1"/>
              <a:t>ingressos</a:t>
            </a:r>
            <a:r>
              <a:rPr lang="es-ES" b="1" dirty="0"/>
              <a:t>)  110.657,85</a:t>
            </a:r>
          </a:p>
          <a:p>
            <a:pPr marL="0" indent="0">
              <a:buNone/>
            </a:pPr>
            <a:endParaRPr lang="es-ES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32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b="1" u="sng" dirty="0">
                <a:solidFill>
                  <a:schemeClr val="accent2"/>
                </a:solidFill>
              </a:rPr>
              <a:t>                                                                                                </a:t>
            </a:r>
            <a:br>
              <a:rPr lang="es-ES" sz="2800" b="1" u="sng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DESPESES  2021</a:t>
            </a:r>
            <a:r>
              <a:rPr lang="es-ES" sz="2800" b="1" dirty="0">
                <a:solidFill>
                  <a:schemeClr val="accent2"/>
                </a:solidFill>
              </a:rPr>
              <a:t/>
            </a:r>
            <a:br>
              <a:rPr lang="es-ES" sz="2800" b="1" dirty="0">
                <a:solidFill>
                  <a:schemeClr val="accent2"/>
                </a:solidFill>
              </a:rPr>
            </a:b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8D53A9-E57A-45C2-B212-FCA022B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33" y="403012"/>
            <a:ext cx="2024047" cy="1249788"/>
          </a:xfrm>
          <a:prstGeom prst="rect">
            <a:avLst/>
          </a:prstGeom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664C7F09-A96E-4C20-BF0B-1FC8BCEF0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05475" y="3896519"/>
            <a:ext cx="781050" cy="209550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C3F21C0-62ED-4B25-98AB-955155C30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84" y="1728575"/>
            <a:ext cx="9819231" cy="49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01788"/>
          </a:xfrm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100" dirty="0">
                <a:solidFill>
                  <a:schemeClr val="accent2"/>
                </a:solidFill>
              </a:rPr>
              <a:t> 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BALANÇ DE SITUACIÓ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600" b="1" dirty="0" err="1">
                <a:solidFill>
                  <a:schemeClr val="accent2"/>
                </a:solidFill>
                <a:latin typeface="+mn-lt"/>
              </a:rPr>
              <a:t>tancat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 a 31 de Desembre de 2021</a:t>
            </a:r>
            <a:r>
              <a:rPr lang="es-ES" sz="3600" b="1" dirty="0">
                <a:latin typeface="+mn-lt"/>
              </a:rPr>
              <a:t/>
            </a:r>
            <a:br>
              <a:rPr lang="es-ES" sz="3600" b="1" dirty="0">
                <a:latin typeface="+mn-lt"/>
              </a:rPr>
            </a:br>
            <a:endParaRPr lang="es-ES" sz="3600" b="1" dirty="0">
              <a:latin typeface="+mn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586400-FB84-4648-A4C2-E1E2DC53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53" y="264901"/>
            <a:ext cx="2024047" cy="1249788"/>
          </a:xfrm>
          <a:prstGeom prst="rect">
            <a:avLst/>
          </a:prstGeom>
        </p:spPr>
      </p:pic>
      <p:sp>
        <p:nvSpPr>
          <p:cNvPr id="5" name="Line 274">
            <a:extLst>
              <a:ext uri="{FF2B5EF4-FFF2-40B4-BE49-F238E27FC236}">
                <a16:creationId xmlns:a16="http://schemas.microsoft.com/office/drawing/2014/main" id="{4621435F-2834-443C-8688-6C954EEC6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5" y="5972175"/>
            <a:ext cx="2476500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624150"/>
              </p:ext>
            </p:extLst>
          </p:nvPr>
        </p:nvGraphicFramePr>
        <p:xfrm>
          <a:off x="1454227" y="1866689"/>
          <a:ext cx="9109191" cy="4823384"/>
        </p:xfrm>
        <a:graphic>
          <a:graphicData uri="http://schemas.openxmlformats.org/drawingml/2006/table">
            <a:tbl>
              <a:tblPr/>
              <a:tblGrid>
                <a:gridCol w="2473562">
                  <a:extLst>
                    <a:ext uri="{9D8B030D-6E8A-4147-A177-3AD203B41FA5}">
                      <a16:colId xmlns:a16="http://schemas.microsoft.com/office/drawing/2014/main" val="2170202608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3380812726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3620498162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1585674102"/>
                    </a:ext>
                  </a:extLst>
                </a:gridCol>
                <a:gridCol w="526093">
                  <a:extLst>
                    <a:ext uri="{9D8B030D-6E8A-4147-A177-3AD203B41FA5}">
                      <a16:colId xmlns:a16="http://schemas.microsoft.com/office/drawing/2014/main" val="936855169"/>
                    </a:ext>
                  </a:extLst>
                </a:gridCol>
                <a:gridCol w="2279738">
                  <a:extLst>
                    <a:ext uri="{9D8B030D-6E8A-4147-A177-3AD203B41FA5}">
                      <a16:colId xmlns:a16="http://schemas.microsoft.com/office/drawing/2014/main" val="3100386892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4057107460"/>
                    </a:ext>
                  </a:extLst>
                </a:gridCol>
                <a:gridCol w="766066">
                  <a:extLst>
                    <a:ext uri="{9D8B030D-6E8A-4147-A177-3AD203B41FA5}">
                      <a16:colId xmlns:a16="http://schemas.microsoft.com/office/drawing/2014/main" val="3756502620"/>
                    </a:ext>
                  </a:extLst>
                </a:gridCol>
              </a:tblGrid>
              <a:tr h="32844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BALANÇ DE SITUACIÓ tancat a 31 de Desembre de 2021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4675"/>
                  </a:ext>
                </a:extLst>
              </a:tr>
              <a:tr h="18145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BALANÇ DE SITUACIÓ tancat a 31 de DESEMBRE de 2021</a:t>
                      </a: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38320"/>
                  </a:ext>
                </a:extLst>
              </a:tr>
              <a:tr h="160705"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34323"/>
                  </a:ext>
                </a:extLst>
              </a:tr>
              <a:tr h="18145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147726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PASSIU</a:t>
                      </a:r>
                    </a:p>
                  </a:txBody>
                  <a:tcPr marL="664765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7726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291131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 No corrent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9.192,34 €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 Net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57.251,28</a:t>
                      </a:r>
                    </a:p>
                  </a:txBody>
                  <a:tcPr marL="147726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293943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Fiances (Pisos Acollida)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3.335,26 €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Romanent (Rtats. Exerc. Ant.)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57.188,32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7912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Equips Procés Informació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3.662,83 €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Resultats a Desembre 2021 - Excedent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62,96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059754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 Pisos Acollida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5.586,58 €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Passiu Corrent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15.597,58</a:t>
                      </a:r>
                    </a:p>
                  </a:txBody>
                  <a:tcPr marL="147726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971484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Amort. Acumul. Equip Inform. + Mobiliari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-3.392,33 €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Partides pendents d'aplicació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294897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Actiu Corrent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25.448,70 €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Proveïdors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1.520,46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081251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Existències Material Difusió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2.744,08 €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Factures pendents de rebre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190,36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655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Deutors: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22.704,62 €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Deutes a curt termini (Loteria)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12.000,00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208052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Subvencions concedides pendents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17.703,44 €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Creditors a c/term. (S. Soc.)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775,72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027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 "la Caixa"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1.863,00 €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Creditors a c/term. (H.P.)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1.111,04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65354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Deutors diversos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210,18 €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PASSIU</a:t>
                      </a:r>
                    </a:p>
                  </a:txBody>
                  <a:tcPr marL="8207" marR="590902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72.848,86</a:t>
                      </a:r>
                    </a:p>
                  </a:txBody>
                  <a:tcPr marL="147726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271360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ADAA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2.928,00 €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3289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 Deutora per IVA </a:t>
                      </a: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129,92 € </a:t>
                      </a:r>
                    </a:p>
                  </a:txBody>
                  <a:tcPr marL="8207" marR="8207" marT="8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098251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Tresoreria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38.077,90 €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7947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 efectiu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403,45 €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61257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 efectiu pagaments loteria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1.152,00 €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966568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Targeta Moneder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400,00 €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1242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Bancs: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36.122,45 €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55335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Caixabank - 8761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25.674,45 €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72877"/>
                  </a:ext>
                </a:extLst>
              </a:tr>
              <a:tr h="181458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Caixabank - 1185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10.448,00 €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7" marR="8207" marT="8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96648"/>
                  </a:ext>
                </a:extLst>
              </a:tr>
              <a:tr h="181458">
                <a:tc gridSpan="3"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ACTIU</a:t>
                      </a:r>
                    </a:p>
                  </a:txBody>
                  <a:tcPr marL="8207" marR="590902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72.848,86 € </a:t>
                      </a: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981432"/>
                  </a:ext>
                </a:extLst>
              </a:tr>
              <a:tr h="160705"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07" marR="8207" marT="8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9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PRESSUPOST 2022</a:t>
            </a:r>
            <a:r>
              <a:rPr lang="es-ES" sz="2800" dirty="0">
                <a:solidFill>
                  <a:schemeClr val="accent2"/>
                </a:solidFill>
              </a:rPr>
              <a:t/>
            </a:r>
            <a:br>
              <a:rPr lang="es-ES" sz="2800" dirty="0">
                <a:solidFill>
                  <a:schemeClr val="accent2"/>
                </a:solidFill>
              </a:rPr>
            </a:br>
            <a:r>
              <a:rPr lang="es-ES" sz="28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667AFE-0FFD-426D-BE8A-933C858C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ca-ES" dirty="0"/>
          </a:p>
          <a:p>
            <a:pPr marL="0" indent="0">
              <a:buNone/>
            </a:pPr>
            <a:r>
              <a:rPr lang="ca-ES" dirty="0"/>
              <a:t>		Ingressos Previstos.........................123.810,00</a:t>
            </a:r>
          </a:p>
          <a:p>
            <a:pPr marL="0" indent="0">
              <a:buNone/>
            </a:pPr>
            <a:r>
              <a:rPr lang="ca-ES" dirty="0"/>
              <a:t>           		=====================================</a:t>
            </a:r>
          </a:p>
          <a:p>
            <a:pPr marL="0" indent="0">
              <a:buNone/>
            </a:pPr>
            <a:r>
              <a:rPr lang="ca-ES" dirty="0"/>
              <a:t>           		Despeses Previstes.........................123.810,00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EED86B-3E23-4914-B3A5-41FC519D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39" y="423008"/>
            <a:ext cx="1959279" cy="1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14293</TotalTime>
  <Words>1382</Words>
  <Application>Microsoft Office PowerPoint</Application>
  <PresentationFormat>Panorámica</PresentationFormat>
  <Paragraphs>312</Paragraphs>
  <Slides>30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CordiaUPC</vt:lpstr>
      <vt:lpstr>Courier New</vt:lpstr>
      <vt:lpstr>Times New Roman</vt:lpstr>
      <vt:lpstr>Tema de Office</vt:lpstr>
      <vt:lpstr>        ASSEMBLEA GENERAL ORDINÀRIA DE L’ASSOCIACIÓ DE MALALTS I TRASPLANTATS HEPÀTICS DE CATALUNYA                          </vt:lpstr>
      <vt:lpstr>1.    APROVACIÓ DE L’ ACTA DE L’ASSEMBLEA 2021  </vt:lpstr>
      <vt:lpstr>   2.    PRESENTACIÓ I APROVACIÓ COMPTES 2021  I PRESSUPOST 2022   </vt:lpstr>
      <vt:lpstr>            COMPTE DE RESULTATS  EXERCICI 2021  </vt:lpstr>
      <vt:lpstr>INGRESSOS 2021  </vt:lpstr>
      <vt:lpstr>            COMPTE DE RESULTATS EXERCICI 2021  </vt:lpstr>
      <vt:lpstr>                                                                                                    DESPESES  2021 </vt:lpstr>
      <vt:lpstr>  BALANÇ DE SITUACIÓ  tancat a 31 de Desembre de 2021 </vt:lpstr>
      <vt:lpstr>PRESSUPOST 2022   </vt:lpstr>
      <vt:lpstr>Presentación de PowerPoint</vt:lpstr>
      <vt:lpstr>                   ACTIVITATS DE SUPORT PSICOLÒGIC- VOLUNTARIAT- PISOS ACOLLIDA  </vt:lpstr>
      <vt:lpstr>ACTIVITATS DE SENSIBILITZACIÓ I PROMOCIÓ      DE LA DONACIÓ DE SANG I D’ÒRGANS</vt:lpstr>
      <vt:lpstr>ACTIVITATS DE SENSIBILITZACIÓ I PROMOCIÓ      DE LA DONACIÓ DE SANG I D’ÒRGANS</vt:lpstr>
      <vt:lpstr> JORNADES CONFERÈNCIES – ACTES</vt:lpstr>
      <vt:lpstr> JORNADES CONFERÈNCIES – ACTES</vt:lpstr>
      <vt:lpstr> FORMACIÓ  </vt:lpstr>
      <vt:lpstr>              ACTIVITATS DE RELACIÓ                    AMB L’ASSOCIAT/DA</vt:lpstr>
      <vt:lpstr>ALTRES</vt:lpstr>
      <vt:lpstr>ALTRES</vt:lpstr>
      <vt:lpstr>WEB -XARXES SOCIALS</vt:lpstr>
      <vt:lpstr>Presentación de PowerPoint</vt:lpstr>
      <vt:lpstr>OBJECTIUS 2022</vt:lpstr>
      <vt:lpstr>OBJECTIUS 2022</vt:lpstr>
      <vt:lpstr>OBJECTIUS 2022</vt:lpstr>
      <vt:lpstr>                                ACTIVITATS 2022</vt:lpstr>
      <vt:lpstr>Presentación de PowerPoint</vt:lpstr>
      <vt:lpstr>Presentación de PowerPoint</vt:lpstr>
      <vt:lpstr>Presentación de PowerPoint</vt:lpstr>
      <vt:lpstr>Moltes gràcies als nostres col·laboradors…</vt:lpstr>
      <vt:lpstr>Moltes gràcies per la vostra atenció…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GENERAL ORDINÀRIA DE L’ASSOCIACIÓ DE MALALTS I TRASPLANTATS HEPÀTICS DE CATALUNYA - 2019</dc:title>
  <dc:creator>JOSEP MARIA MARTINEZ RODRIGUEZ</dc:creator>
  <cp:lastModifiedBy>Gaspar</cp:lastModifiedBy>
  <cp:revision>118</cp:revision>
  <dcterms:created xsi:type="dcterms:W3CDTF">2019-04-05T16:24:09Z</dcterms:created>
  <dcterms:modified xsi:type="dcterms:W3CDTF">2022-07-07T17:36:54Z</dcterms:modified>
</cp:coreProperties>
</file>