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96" r:id="rId1"/>
  </p:sldMasterIdLst>
  <p:notesMasterIdLst>
    <p:notesMasterId r:id="rId32"/>
  </p:notesMasterIdLst>
  <p:sldIdLst>
    <p:sldId id="256" r:id="rId2"/>
    <p:sldId id="257" r:id="rId3"/>
    <p:sldId id="288" r:id="rId4"/>
    <p:sldId id="300" r:id="rId5"/>
    <p:sldId id="299" r:id="rId6"/>
    <p:sldId id="301" r:id="rId7"/>
    <p:sldId id="262" r:id="rId8"/>
    <p:sldId id="258" r:id="rId9"/>
    <p:sldId id="260" r:id="rId10"/>
    <p:sldId id="263" r:id="rId11"/>
    <p:sldId id="269" r:id="rId12"/>
    <p:sldId id="270" r:id="rId13"/>
    <p:sldId id="280" r:id="rId14"/>
    <p:sldId id="264" r:id="rId15"/>
    <p:sldId id="314" r:id="rId16"/>
    <p:sldId id="308" r:id="rId17"/>
    <p:sldId id="302" r:id="rId18"/>
    <p:sldId id="266" r:id="rId19"/>
    <p:sldId id="315" r:id="rId20"/>
    <p:sldId id="309" r:id="rId21"/>
    <p:sldId id="286" r:id="rId22"/>
    <p:sldId id="289" r:id="rId23"/>
    <p:sldId id="306" r:id="rId24"/>
    <p:sldId id="305" r:id="rId25"/>
    <p:sldId id="316" r:id="rId26"/>
    <p:sldId id="317" r:id="rId27"/>
    <p:sldId id="318" r:id="rId28"/>
    <p:sldId id="291" r:id="rId29"/>
    <p:sldId id="319" r:id="rId30"/>
    <p:sldId id="307" r:id="rId31"/>
  </p:sldIdLst>
  <p:sldSz cx="12192000" cy="6858000"/>
  <p:notesSz cx="6858000" cy="9144000"/>
  <p:defaultTextStyle>
    <a:defPPr>
      <a:defRPr lang="ca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132" autoAdjust="0"/>
    <p:restoredTop sz="94660"/>
  </p:normalViewPr>
  <p:slideViewPr>
    <p:cSldViewPr snapToGrid="0">
      <p:cViewPr varScale="1">
        <p:scale>
          <a:sx n="108" d="100"/>
          <a:sy n="108" d="100"/>
        </p:scale>
        <p:origin x="588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354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a-ES" dirty="0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7B3356-AE4E-4FAC-B4DF-CFC7870D5D98}" type="datetimeFigureOut">
              <a:rPr lang="ca-ES" smtClean="0"/>
              <a:t>3/5/2021</a:t>
            </a:fld>
            <a:endParaRPr lang="ca-ES" dirty="0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a-ES" dirty="0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ca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a-ES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598C77-B1B3-4A65-86C3-7AAC8F92EC99}" type="slidenum">
              <a:rPr lang="ca-ES" smtClean="0"/>
              <a:t>‹#›</a:t>
            </a:fld>
            <a:endParaRPr lang="ca-ES" dirty="0"/>
          </a:p>
        </p:txBody>
      </p:sp>
    </p:spTree>
    <p:extLst>
      <p:ext uri="{BB962C8B-B14F-4D97-AF65-F5344CB8AC3E}">
        <p14:creationId xmlns:p14="http://schemas.microsoft.com/office/powerpoint/2010/main" val="6756978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598C77-B1B3-4A65-86C3-7AAC8F92EC99}" type="slidenum">
              <a:rPr lang="ca-ES" smtClean="0"/>
              <a:t>1</a:t>
            </a:fld>
            <a:endParaRPr lang="ca-ES" dirty="0"/>
          </a:p>
        </p:txBody>
      </p:sp>
    </p:spTree>
    <p:extLst>
      <p:ext uri="{BB962C8B-B14F-4D97-AF65-F5344CB8AC3E}">
        <p14:creationId xmlns:p14="http://schemas.microsoft.com/office/powerpoint/2010/main" val="9765108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598C77-B1B3-4A65-86C3-7AAC8F92EC99}" type="slidenum">
              <a:rPr lang="ca-ES" smtClean="0"/>
              <a:t>13</a:t>
            </a:fld>
            <a:endParaRPr lang="ca-ES" dirty="0"/>
          </a:p>
        </p:txBody>
      </p:sp>
    </p:spTree>
    <p:extLst>
      <p:ext uri="{BB962C8B-B14F-4D97-AF65-F5344CB8AC3E}">
        <p14:creationId xmlns:p14="http://schemas.microsoft.com/office/powerpoint/2010/main" val="25543729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9B45D17-A042-4F9B-97CE-892E21836C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ca-ES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6B4E2393-2A94-47DF-845D-3B95E36941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ca-ES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83EEC73-36F0-47FC-BC05-6CCA8B2B94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97EF05-CC66-48ED-AECC-595D53BC96DF}" type="datetimeFigureOut">
              <a:rPr lang="es-ES" smtClean="0"/>
              <a:t>03/05/2021</a:t>
            </a:fld>
            <a:endParaRPr lang="es-ES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12F2803-62B2-419A-A7FA-0AB8E98A0A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3A6EE6E-F32B-4C0D-ABB4-A470014036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144E7-2457-450A-971A-76161E201A18}" type="slidenum">
              <a:rPr lang="es-ES" smtClean="0"/>
              <a:t>‹#›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719247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F66F605-162A-41FE-9DEF-C558E078E0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ca-ES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21B27F2A-9474-4B3D-886B-0DC39A0751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ca-ES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914EA57-F084-4B48-AF76-86D5DB6DD1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97EF05-CC66-48ED-AECC-595D53BC96DF}" type="datetimeFigureOut">
              <a:rPr lang="es-ES" smtClean="0"/>
              <a:t>03/05/2021</a:t>
            </a:fld>
            <a:endParaRPr lang="es-ES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B7DE430-8346-47EA-98E8-056CB7ED7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988A2C1-FDF2-4053-8E04-1B63BBECEC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144E7-2457-450A-971A-76161E201A18}" type="slidenum">
              <a:rPr lang="es-ES" smtClean="0"/>
              <a:t>‹#›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337253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F616F0DE-3459-4C07-9788-FF0D047ABA9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ca-ES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81594793-B069-414E-9C90-54F187D3C29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ca-ES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7A11C31-847C-4DFC-B0B4-D8651B8472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97EF05-CC66-48ED-AECC-595D53BC96DF}" type="datetimeFigureOut">
              <a:rPr lang="es-ES" smtClean="0"/>
              <a:t>03/05/2021</a:t>
            </a:fld>
            <a:endParaRPr lang="es-ES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6A75542-916C-4ACC-9C7F-B4C2C9E6E2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B1EA1C5-7FB7-441B-A439-11D07EB07E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144E7-2457-450A-971A-76161E201A18}" type="slidenum">
              <a:rPr lang="es-ES" smtClean="0"/>
              <a:t>‹#›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22602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BD3BFEB-46FC-46D7-AC92-9A72742750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ca-E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5E7B539-83F1-4214-B76D-4FE5B88DA0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ca-ES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95B5037-85F2-49C8-980D-31834C0689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97EF05-CC66-48ED-AECC-595D53BC96DF}" type="datetimeFigureOut">
              <a:rPr lang="es-ES" smtClean="0"/>
              <a:t>03/05/2021</a:t>
            </a:fld>
            <a:endParaRPr lang="es-ES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1A6791A-11A6-4BE2-82FF-B01BD5BC61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C0099F1-8C15-4BFE-A0A8-EDCED0D6F8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144E7-2457-450A-971A-76161E201A18}" type="slidenum">
              <a:rPr lang="es-ES" smtClean="0"/>
              <a:t>‹#›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824636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6D034E0-78DE-4CAD-A7FD-E8DD921FAC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ca-ES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59362A6-7C6C-4825-A883-F6773B0182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480922F-CE8A-4BC7-8FAD-672C6ADB21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97EF05-CC66-48ED-AECC-595D53BC96DF}" type="datetimeFigureOut">
              <a:rPr lang="es-ES" smtClean="0"/>
              <a:t>03/05/2021</a:t>
            </a:fld>
            <a:endParaRPr lang="es-ES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1671BEB-05FA-4F1F-9930-85CCD91044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9ACD19F-CC95-455E-8443-12101CF5A2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144E7-2457-450A-971A-76161E201A18}" type="slidenum">
              <a:rPr lang="es-ES" smtClean="0"/>
              <a:t>‹#›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742860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A15174E-FFDD-4062-B3F0-1D32FA39D1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ca-E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A11FF16-AB9F-499F-B25F-9C60B28CFF0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ca-ES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3AF9FDC1-6700-469C-89F1-532EE22BE62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ca-ES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F1E0D2A0-3D1B-4B6A-B49C-C5536A52AC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97EF05-CC66-48ED-AECC-595D53BC96DF}" type="datetimeFigureOut">
              <a:rPr lang="es-ES" smtClean="0"/>
              <a:t>03/05/2021</a:t>
            </a:fld>
            <a:endParaRPr lang="es-ES" dirty="0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6B182F51-453C-4188-8910-F1EA44D4F3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D27941F-D91F-4545-9F04-BD05068C22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144E7-2457-450A-971A-76161E201A18}" type="slidenum">
              <a:rPr lang="es-ES" smtClean="0"/>
              <a:t>‹#›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232874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B8AEC9A-0865-4E18-BC07-F5F390500E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ca-ES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2EF7D46-D615-49A5-A969-CE13BF31B9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5A24EFA3-787D-4021-8DB6-DFB984F8C5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ca-ES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DB379BD6-DAE8-4585-91F5-5A0E74DF548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1F7D0578-3C3F-4A2A-BAE7-1C8A5F600B2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ca-ES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0A1ADC95-1D20-48AF-BF62-DABCD27C06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97EF05-CC66-48ED-AECC-595D53BC96DF}" type="datetimeFigureOut">
              <a:rPr lang="es-ES" smtClean="0"/>
              <a:t>03/05/2021</a:t>
            </a:fld>
            <a:endParaRPr lang="es-ES" dirty="0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D2C1F0EF-EACD-47C4-A7F6-1A0D37F712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1393DFA2-43C5-4194-9842-21CED39749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144E7-2457-450A-971A-76161E201A18}" type="slidenum">
              <a:rPr lang="es-ES" smtClean="0"/>
              <a:t>‹#›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211898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DD4571E-ECDC-4140-A3D8-DC8DBDBF08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ca-ES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BC859F47-FEB5-4454-872F-44115039CC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97EF05-CC66-48ED-AECC-595D53BC96DF}" type="datetimeFigureOut">
              <a:rPr lang="es-ES" smtClean="0"/>
              <a:t>03/05/2021</a:t>
            </a:fld>
            <a:endParaRPr lang="es-ES" dirty="0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DEFECFA3-D08E-464B-A025-7837143557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2FB26371-D07D-4229-AD23-30A524B58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144E7-2457-450A-971A-76161E201A18}" type="slidenum">
              <a:rPr lang="es-ES" smtClean="0"/>
              <a:t>‹#›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70251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6E37ACE5-FB48-4410-98B2-16EC5E9242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97EF05-CC66-48ED-AECC-595D53BC96DF}" type="datetimeFigureOut">
              <a:rPr lang="es-ES" smtClean="0"/>
              <a:t>03/05/2021</a:t>
            </a:fld>
            <a:endParaRPr lang="es-ES" dirty="0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744A0723-094E-45C8-8953-1771AC5178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E07ECA26-EB86-4D89-BDDB-2077685C05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144E7-2457-450A-971A-76161E201A18}" type="slidenum">
              <a:rPr lang="es-ES" smtClean="0"/>
              <a:t>‹#›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284441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CB3B16A-D271-44EE-BE55-9C8EBE2BF5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ca-E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5871D51-F3E9-4ECB-8543-7B880139D4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ca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C51C7D16-BEC3-4F4A-9149-C2369447A41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5FF1D9C-DA67-43F2-8D13-362FA47663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97EF05-CC66-48ED-AECC-595D53BC96DF}" type="datetimeFigureOut">
              <a:rPr lang="es-ES" smtClean="0"/>
              <a:t>03/05/2021</a:t>
            </a:fld>
            <a:endParaRPr lang="es-ES" dirty="0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C3DE271-73A4-44B4-997E-F34464D74F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3A4A001-37DE-4499-89D6-7A03BB3099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144E7-2457-450A-971A-76161E201A18}" type="slidenum">
              <a:rPr lang="es-ES" smtClean="0"/>
              <a:t>‹#›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923260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9C5F3F7-AFF2-495B-9FF5-17FAAB058C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ca-ES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218DC326-D47C-4596-A80E-9E7CD6157DB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a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F19ACB62-2B51-407B-BA75-289EFFEF956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71193A3-A061-46BD-94AA-6B8EB3A1FF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97EF05-CC66-48ED-AECC-595D53BC96DF}" type="datetimeFigureOut">
              <a:rPr lang="es-ES" smtClean="0"/>
              <a:t>03/05/2021</a:t>
            </a:fld>
            <a:endParaRPr lang="es-ES" dirty="0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A1B2E291-E9EF-4A66-8C2B-B0822DE097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12C3B72-AA6E-449D-8D41-D9E0BB7416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144E7-2457-450A-971A-76161E201A18}" type="slidenum">
              <a:rPr lang="es-ES" smtClean="0"/>
              <a:t>‹#›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209506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B76552A7-EAA4-4FF9-B36B-B95C8B77DC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ca-ES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8191F99-DE15-4761-B9E3-E373C373B9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ca-ES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6A583AF-56D2-462E-A16D-0A38B9591A9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97EF05-CC66-48ED-AECC-595D53BC96DF}" type="datetimeFigureOut">
              <a:rPr lang="es-ES" smtClean="0"/>
              <a:t>03/05/2021</a:t>
            </a:fld>
            <a:endParaRPr lang="es-ES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972D403-B2AE-410F-B7D3-C84E0EBCE83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3F55EFB-5F00-45D5-B428-136C8FDBA9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9144E7-2457-450A-971A-76161E201A18}" type="slidenum">
              <a:rPr lang="es-ES" smtClean="0"/>
              <a:t>‹#›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0572886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7" r:id="rId1"/>
    <p:sldLayoutId id="2147483898" r:id="rId2"/>
    <p:sldLayoutId id="2147483899" r:id="rId3"/>
    <p:sldLayoutId id="2147483900" r:id="rId4"/>
    <p:sldLayoutId id="2147483901" r:id="rId5"/>
    <p:sldLayoutId id="2147483902" r:id="rId6"/>
    <p:sldLayoutId id="2147483903" r:id="rId7"/>
    <p:sldLayoutId id="2147483904" r:id="rId8"/>
    <p:sldLayoutId id="2147483905" r:id="rId9"/>
    <p:sldLayoutId id="2147483906" r:id="rId10"/>
    <p:sldLayoutId id="2147483907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a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2000">
              <a:schemeClr val="accent2">
                <a:lumMod val="0"/>
                <a:lumOff val="100000"/>
              </a:schemeClr>
            </a:gs>
            <a:gs pos="81000">
              <a:schemeClr val="accent2">
                <a:lumMod val="0"/>
                <a:lumOff val="100000"/>
              </a:schemeClr>
            </a:gs>
            <a:gs pos="98000">
              <a:schemeClr val="accent2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ln w="19050">
            <a:solidFill>
              <a:schemeClr val="bg1"/>
            </a:solidFill>
          </a:ln>
        </p:spPr>
        <p:txBody>
          <a:bodyPr>
            <a:normAutofit fontScale="90000"/>
          </a:bodyPr>
          <a:lstStyle/>
          <a:p>
            <a:br>
              <a:rPr lang="es-ES" sz="3600" b="1" spc="-50" dirty="0">
                <a:solidFill>
                  <a:srgbClr val="E48312"/>
                </a:solidFill>
                <a:latin typeface="Calibri" panose="020F0502020204030204"/>
              </a:rPr>
            </a:br>
            <a:br>
              <a:rPr lang="es-ES" sz="3600" b="1" spc="-50" dirty="0">
                <a:solidFill>
                  <a:srgbClr val="E48312"/>
                </a:solidFill>
                <a:latin typeface="Calibri" panose="020F0502020204030204"/>
              </a:rPr>
            </a:br>
            <a:br>
              <a:rPr lang="es-ES" sz="3600" b="1" spc="-50" dirty="0">
                <a:solidFill>
                  <a:srgbClr val="E48312"/>
                </a:solidFill>
                <a:latin typeface="Calibri" panose="020F0502020204030204"/>
              </a:rPr>
            </a:br>
            <a:br>
              <a:rPr lang="es-ES" sz="3600" b="1" spc="-50" dirty="0">
                <a:solidFill>
                  <a:srgbClr val="E48312"/>
                </a:solidFill>
                <a:latin typeface="Calibri" panose="020F0502020204030204"/>
              </a:rPr>
            </a:br>
            <a:br>
              <a:rPr lang="es-ES" sz="3600" b="1" spc="-50" dirty="0">
                <a:solidFill>
                  <a:srgbClr val="E48312"/>
                </a:solidFill>
                <a:latin typeface="Calibri" panose="020F0502020204030204"/>
              </a:rPr>
            </a:br>
            <a:br>
              <a:rPr lang="es-ES" sz="3600" b="1" spc="-50" dirty="0">
                <a:solidFill>
                  <a:srgbClr val="E48312"/>
                </a:solidFill>
                <a:latin typeface="Calibri" panose="020F0502020204030204"/>
              </a:rPr>
            </a:br>
            <a:br>
              <a:rPr lang="es-ES" sz="3600" b="1" spc="-50" dirty="0">
                <a:solidFill>
                  <a:srgbClr val="E48312"/>
                </a:solidFill>
                <a:latin typeface="Calibri" panose="020F0502020204030204"/>
              </a:rPr>
            </a:br>
            <a:br>
              <a:rPr lang="es-ES" sz="3600" b="1" spc="-50" dirty="0">
                <a:solidFill>
                  <a:srgbClr val="E48312"/>
                </a:solidFill>
                <a:latin typeface="Calibri" panose="020F0502020204030204"/>
              </a:rPr>
            </a:br>
            <a:r>
              <a:rPr lang="es-ES" sz="3600" b="1" spc="-50" dirty="0">
                <a:solidFill>
                  <a:srgbClr val="E48312"/>
                </a:solidFill>
                <a:latin typeface="Calibri" panose="020F0502020204030204"/>
              </a:rPr>
              <a:t>ASSEMBLEA GENERAL ORDINÀRIA DE L’ASSOCIACIÓ DE MALALTS I TRASPLANTATS HEPÀTICS DE CATALUNYA </a:t>
            </a:r>
            <a:br>
              <a:rPr lang="es-ES" sz="3600" b="1" spc="-50" dirty="0">
                <a:solidFill>
                  <a:srgbClr val="E48312"/>
                </a:solidFill>
                <a:latin typeface="Calibri" panose="020F0502020204030204"/>
              </a:rPr>
            </a:br>
            <a:r>
              <a:rPr lang="es-ES" sz="3600" b="1" spc="-50" dirty="0">
                <a:solidFill>
                  <a:srgbClr val="E48312"/>
                </a:solidFill>
                <a:latin typeface="Calibri" panose="020F0502020204030204"/>
              </a:rPr>
              <a:t>                        </a:t>
            </a:r>
            <a:endParaRPr lang="es-ES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509963"/>
            <a:ext cx="9144000" cy="1655762"/>
          </a:xfrm>
        </p:spPr>
        <p:txBody>
          <a:bodyPr/>
          <a:lstStyle/>
          <a:p>
            <a:pPr algn="l"/>
            <a:r>
              <a:rPr lang="es-ES" dirty="0"/>
              <a:t>                     </a:t>
            </a:r>
            <a:r>
              <a:rPr lang="es-ES" b="1" dirty="0">
                <a:solidFill>
                  <a:schemeClr val="accent2">
                    <a:lumMod val="75000"/>
                  </a:schemeClr>
                </a:solidFill>
              </a:rPr>
              <a:t>  	</a:t>
            </a:r>
            <a:r>
              <a:rPr lang="es-ES" sz="3200" b="1" spc="-50" dirty="0">
                <a:solidFill>
                  <a:srgbClr val="E48312"/>
                </a:solidFill>
                <a:latin typeface="Calibri" panose="020F0502020204030204"/>
                <a:ea typeface="+mj-ea"/>
                <a:cs typeface="+mj-cs"/>
              </a:rPr>
              <a:t>         28 D’ABRIL 2021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BBBFB6C4-600F-48C0-B50A-8FD206121F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3976" y="4647775"/>
            <a:ext cx="2024047" cy="1249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7389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2000">
              <a:schemeClr val="accent2">
                <a:lumMod val="0"/>
                <a:lumOff val="100000"/>
              </a:schemeClr>
            </a:gs>
            <a:gs pos="81000">
              <a:schemeClr val="accent2">
                <a:lumMod val="0"/>
                <a:lumOff val="100000"/>
              </a:schemeClr>
            </a:gs>
            <a:gs pos="98000">
              <a:schemeClr val="accent2">
                <a:lumMod val="10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80D55640-F55A-42EA-8F8D-3640E56E82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63053" y="403012"/>
            <a:ext cx="2024047" cy="1249788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s-ES" sz="3200" b="1" spc="-50" dirty="0">
                <a:solidFill>
                  <a:srgbClr val="E48312"/>
                </a:solidFill>
                <a:latin typeface="Calibri" panose="020F0502020204030204"/>
                <a:ea typeface="+mj-ea"/>
                <a:cs typeface="+mj-cs"/>
              </a:rPr>
              <a:t>   	</a:t>
            </a:r>
          </a:p>
          <a:p>
            <a:pPr marL="0" indent="0">
              <a:buNone/>
            </a:pPr>
            <a:endParaRPr lang="es-ES" sz="3200" b="1" spc="-50" dirty="0">
              <a:solidFill>
                <a:srgbClr val="E48312"/>
              </a:solidFill>
              <a:latin typeface="Calibri" panose="020F0502020204030204"/>
              <a:ea typeface="+mj-ea"/>
              <a:cs typeface="+mj-cs"/>
            </a:endParaRPr>
          </a:p>
          <a:p>
            <a:pPr marL="0" indent="0">
              <a:buNone/>
            </a:pPr>
            <a:r>
              <a:rPr lang="es-ES" sz="3200" b="1" spc="-50" dirty="0">
                <a:solidFill>
                  <a:srgbClr val="E48312"/>
                </a:solidFill>
                <a:latin typeface="Calibri" panose="020F0502020204030204"/>
                <a:ea typeface="+mj-ea"/>
                <a:cs typeface="+mj-cs"/>
              </a:rPr>
              <a:t>  3.  PRESENTACIÓ I APROVACIÓ MEMÒRIA D’ACTIVITATS 2020</a:t>
            </a:r>
          </a:p>
        </p:txBody>
      </p:sp>
    </p:spTree>
    <p:extLst>
      <p:ext uri="{BB962C8B-B14F-4D97-AF65-F5344CB8AC3E}">
        <p14:creationId xmlns:p14="http://schemas.microsoft.com/office/powerpoint/2010/main" val="551421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0"/>
                <a:lumOff val="100000"/>
              </a:schemeClr>
            </a:gs>
            <a:gs pos="84000">
              <a:schemeClr val="accent2">
                <a:lumMod val="0"/>
                <a:lumOff val="100000"/>
              </a:schemeClr>
            </a:gs>
            <a:gs pos="100000">
              <a:schemeClr val="accent2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ln w="19050">
            <a:solidFill>
              <a:schemeClr val="accent2"/>
            </a:solidFill>
          </a:ln>
        </p:spPr>
        <p:txBody>
          <a:bodyPr>
            <a:normAutofit fontScale="90000"/>
          </a:bodyPr>
          <a:lstStyle/>
          <a:p>
            <a:br>
              <a:rPr lang="es-ES" sz="3600" b="1" dirty="0">
                <a:solidFill>
                  <a:schemeClr val="accent2"/>
                </a:solidFill>
                <a:latin typeface="+mn-lt"/>
              </a:rPr>
            </a:br>
            <a:r>
              <a:rPr lang="es-ES" sz="3600" b="1" dirty="0">
                <a:solidFill>
                  <a:schemeClr val="accent2"/>
                </a:solidFill>
                <a:latin typeface="+mn-lt"/>
              </a:rPr>
              <a:t>                  ACTIVITATS DE SUPORT</a:t>
            </a:r>
            <a:br>
              <a:rPr lang="es-ES" sz="3600" b="1" dirty="0">
                <a:solidFill>
                  <a:schemeClr val="accent2"/>
                </a:solidFill>
                <a:latin typeface="+mn-lt"/>
              </a:rPr>
            </a:br>
            <a:r>
              <a:rPr lang="es-ES" sz="3600" b="1" dirty="0">
                <a:solidFill>
                  <a:schemeClr val="accent2"/>
                </a:solidFill>
                <a:latin typeface="+mn-lt"/>
              </a:rPr>
              <a:t>PSICOLÒGIC- VOLUNTARIAT- PISOS ACOLLIDA </a:t>
            </a:r>
            <a:br>
              <a:rPr lang="es-ES" dirty="0"/>
            </a:b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s-ES" sz="1800" b="1" dirty="0">
                <a:solidFill>
                  <a:schemeClr val="accent2"/>
                </a:solidFill>
              </a:rPr>
              <a:t>                                                            </a:t>
            </a:r>
          </a:p>
          <a:p>
            <a:pPr marL="0" indent="0">
              <a:buNone/>
            </a:pPr>
            <a:r>
              <a:rPr lang="es-ES" sz="1800" b="1" dirty="0">
                <a:solidFill>
                  <a:schemeClr val="accent2"/>
                </a:solidFill>
              </a:rPr>
              <a:t>				SUPORT PSICOLÒGIC A PACIENTS I FAMILIARS</a:t>
            </a:r>
            <a:endParaRPr lang="es-ES" sz="1800" dirty="0">
              <a:solidFill>
                <a:schemeClr val="accent2"/>
              </a:solidFill>
            </a:endParaRPr>
          </a:p>
          <a:p>
            <a:pPr marL="0" indent="0" algn="ctr">
              <a:buNone/>
            </a:pPr>
            <a:r>
              <a:rPr lang="es-ES" sz="1800" dirty="0"/>
              <a:t>	26 visites </a:t>
            </a:r>
            <a:r>
              <a:rPr lang="es-ES" sz="1800" dirty="0" err="1"/>
              <a:t>d’atenció</a:t>
            </a:r>
            <a:r>
              <a:rPr lang="es-ES" sz="1800" dirty="0"/>
              <a:t> </a:t>
            </a:r>
            <a:r>
              <a:rPr lang="es-ES" sz="1800" dirty="0" err="1"/>
              <a:t>psicològica</a:t>
            </a:r>
            <a:endParaRPr lang="es-ES" sz="1800" dirty="0"/>
          </a:p>
          <a:p>
            <a:pPr marL="0" indent="0">
              <a:buNone/>
            </a:pPr>
            <a:endParaRPr lang="es-ES" sz="1800" dirty="0"/>
          </a:p>
          <a:p>
            <a:pPr marL="0" indent="0">
              <a:buNone/>
            </a:pPr>
            <a:endParaRPr lang="es-ES" sz="1800" dirty="0"/>
          </a:p>
          <a:p>
            <a:pPr marL="0" indent="0">
              <a:buNone/>
            </a:pPr>
            <a:r>
              <a:rPr lang="es-ES" sz="1800" b="1" dirty="0">
                <a:solidFill>
                  <a:schemeClr val="accent2"/>
                </a:solidFill>
              </a:rPr>
              <a:t>                                      SUPORT VOLUNTARIAT SOCIAL</a:t>
            </a:r>
          </a:p>
          <a:p>
            <a:pPr marL="0" indent="0">
              <a:buNone/>
            </a:pPr>
            <a:r>
              <a:rPr lang="es-ES" sz="1800" dirty="0"/>
              <a:t>		 438 visites a </a:t>
            </a:r>
            <a:r>
              <a:rPr lang="es-ES" sz="1800" dirty="0" err="1"/>
              <a:t>malalts</a:t>
            </a:r>
            <a:r>
              <a:rPr lang="es-ES" sz="1800" dirty="0"/>
              <a:t> </a:t>
            </a:r>
            <a:r>
              <a:rPr lang="es-ES" sz="1800" dirty="0" err="1"/>
              <a:t>ingressats</a:t>
            </a:r>
            <a:r>
              <a:rPr lang="es-ES" sz="1800" dirty="0"/>
              <a:t> i a 22 </a:t>
            </a:r>
            <a:r>
              <a:rPr lang="es-ES" sz="1800" dirty="0" err="1"/>
              <a:t>famílies</a:t>
            </a:r>
            <a:r>
              <a:rPr lang="es-ES" sz="1800" dirty="0"/>
              <a:t> en </a:t>
            </a:r>
            <a:r>
              <a:rPr lang="es-ES" sz="1800" dirty="0" err="1"/>
              <a:t>situació</a:t>
            </a:r>
            <a:r>
              <a:rPr lang="es-ES" sz="1800" dirty="0"/>
              <a:t> vulnerable</a:t>
            </a:r>
          </a:p>
          <a:p>
            <a:pPr marL="0" indent="0" algn="ctr">
              <a:buNone/>
            </a:pPr>
            <a:endParaRPr lang="es-ES" sz="1800" dirty="0"/>
          </a:p>
          <a:p>
            <a:pPr marL="0" lvl="0" indent="0">
              <a:buNone/>
            </a:pPr>
            <a:r>
              <a:rPr lang="es-ES" sz="1800" dirty="0"/>
              <a:t>                                                                       </a:t>
            </a:r>
          </a:p>
          <a:p>
            <a:pPr marL="0" lvl="0" indent="0">
              <a:buNone/>
            </a:pPr>
            <a:r>
              <a:rPr lang="es-ES" sz="1800" dirty="0"/>
              <a:t>                                                                                        </a:t>
            </a:r>
            <a:r>
              <a:rPr lang="es-ES" sz="1800" b="1" dirty="0">
                <a:solidFill>
                  <a:srgbClr val="ED7D31"/>
                </a:solidFill>
              </a:rPr>
              <a:t>PISOS D’ACOLLIDA</a:t>
            </a:r>
            <a:endParaRPr lang="es-ES" sz="1800" dirty="0">
              <a:solidFill>
                <a:schemeClr val="accent2"/>
              </a:solidFill>
            </a:endParaRPr>
          </a:p>
          <a:p>
            <a:pPr marL="0" indent="0" algn="ctr">
              <a:buNone/>
            </a:pPr>
            <a:r>
              <a:rPr lang="es-ES" sz="1800" dirty="0"/>
              <a:t>              </a:t>
            </a:r>
            <a:r>
              <a:rPr lang="es-ES" sz="1800" dirty="0" err="1"/>
              <a:t>Allotjament</a:t>
            </a:r>
            <a:r>
              <a:rPr lang="es-ES" sz="1800" dirty="0"/>
              <a:t> per a 169 </a:t>
            </a:r>
            <a:r>
              <a:rPr lang="es-ES" sz="1800" dirty="0" err="1"/>
              <a:t>famílies</a:t>
            </a:r>
            <a:r>
              <a:rPr lang="es-ES" sz="1800" dirty="0"/>
              <a:t> - 2623 </a:t>
            </a:r>
            <a:r>
              <a:rPr lang="es-ES" sz="1800" dirty="0" err="1"/>
              <a:t>pernoctacions</a:t>
            </a:r>
            <a:endParaRPr lang="es-ES" sz="1800" dirty="0"/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15AF7EA0-0581-40FA-951C-213DBC386A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25418" y="388767"/>
            <a:ext cx="2024047" cy="1249788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553149D3-242D-41E9-9CB0-6EE0C9A12C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24499" y="2019300"/>
            <a:ext cx="1824966" cy="121920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1376B6E1-E52C-4E21-A658-6C1224BA07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7330" y="3448368"/>
            <a:ext cx="2104470" cy="1105852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1AE07DAC-B0B6-40C2-85AD-79E349B21F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96481" y="4760008"/>
            <a:ext cx="1281919" cy="1709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7159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0"/>
                <a:lumOff val="100000"/>
              </a:schemeClr>
            </a:gs>
            <a:gs pos="84000">
              <a:schemeClr val="accent2">
                <a:lumMod val="0"/>
                <a:lumOff val="100000"/>
              </a:schemeClr>
            </a:gs>
            <a:gs pos="100000">
              <a:schemeClr val="accent2">
                <a:lumMod val="10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ln w="19050">
            <a:solidFill>
              <a:schemeClr val="accent2"/>
            </a:solidFill>
          </a:ln>
        </p:spPr>
        <p:txBody>
          <a:bodyPr>
            <a:normAutofit/>
          </a:bodyPr>
          <a:lstStyle/>
          <a:p>
            <a:r>
              <a:rPr lang="es-ES" sz="3200" b="1" dirty="0">
                <a:solidFill>
                  <a:schemeClr val="accent2"/>
                </a:solidFill>
                <a:latin typeface="+mn-lt"/>
              </a:rPr>
              <a:t>ACTIVITATS DE SENSIBILITZACIÓ I PROMOCIÓ</a:t>
            </a:r>
            <a:br>
              <a:rPr lang="es-ES" sz="3200" b="1" dirty="0">
                <a:solidFill>
                  <a:schemeClr val="accent2"/>
                </a:solidFill>
                <a:latin typeface="+mn-lt"/>
              </a:rPr>
            </a:br>
            <a:r>
              <a:rPr lang="es-ES" sz="3200" b="1" dirty="0">
                <a:solidFill>
                  <a:schemeClr val="accent2"/>
                </a:solidFill>
                <a:latin typeface="+mn-lt"/>
              </a:rPr>
              <a:t>     DE LA DONACIÓ DE SANG I D’ÒRGANS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38200" y="1849292"/>
            <a:ext cx="11091203" cy="4305959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s-ES" sz="1800" i="1" dirty="0"/>
          </a:p>
          <a:p>
            <a:r>
              <a:rPr lang="es-ES" sz="1800" dirty="0"/>
              <a:t>8 XERRADES A ALUMNES D’ESO SOBRE LA DONACIÓ, ELS TRASPLANTAMENTS I LES MALALTIES HEPÀTIQUES</a:t>
            </a:r>
          </a:p>
          <a:p>
            <a:r>
              <a:rPr lang="es-ES" sz="1800" dirty="0"/>
              <a:t>PARTICIPACIÓ A LA MARATÓ DE SANG DE CATALUNYA</a:t>
            </a:r>
          </a:p>
          <a:p>
            <a:r>
              <a:rPr lang="es-ES" sz="1800" dirty="0"/>
              <a:t>PARTICIPACIÓ A LA CAMPANYA #POSALICARA DE L’OCATT</a:t>
            </a:r>
          </a:p>
          <a:p>
            <a:r>
              <a:rPr lang="es-ES" sz="1800" dirty="0"/>
              <a:t>PARTICIPACIÓ A LA CAMPANYA “I TU QUÈ REGALES?” COMARQUES GIRONINES</a:t>
            </a:r>
          </a:p>
          <a:p>
            <a:r>
              <a:rPr lang="es-ES" sz="1800" dirty="0"/>
              <a:t>ASSISTÈNCIA A LA MOSTRA VIRTUAL D’ENTITATS A LLEFIÀ - BADALONA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0A4B0988-22EC-49C1-95C2-3AEA1715C8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08862" y="403012"/>
            <a:ext cx="2024047" cy="1249788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5801606C-8B4C-4D27-BC6C-EEE22E06AB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9802" y="4338392"/>
            <a:ext cx="1497856" cy="2116969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838CAB78-4A85-49E3-8B31-FDF73669A5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89115" y="4377644"/>
            <a:ext cx="2116968" cy="2116968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57933047-4332-4829-B59B-0B8D2F7A7C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40179" y="4338392"/>
            <a:ext cx="1491479" cy="2136310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8EB63B74-5EAE-40C2-B710-EF4C9508E17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76252" y="4287096"/>
            <a:ext cx="3198217" cy="2136309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0119F989-B574-4DEF-B560-CE94334452A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53157" y="3074210"/>
            <a:ext cx="3503420" cy="996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0608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0"/>
                <a:lumOff val="100000"/>
              </a:schemeClr>
            </a:gs>
            <a:gs pos="84000">
              <a:schemeClr val="accent2">
                <a:lumMod val="0"/>
                <a:lumOff val="100000"/>
              </a:schemeClr>
            </a:gs>
            <a:gs pos="100000">
              <a:schemeClr val="accent2">
                <a:lumMod val="10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ln w="19050">
            <a:solidFill>
              <a:schemeClr val="accent2"/>
            </a:solidFill>
          </a:ln>
        </p:spPr>
        <p:txBody>
          <a:bodyPr>
            <a:normAutofit/>
          </a:bodyPr>
          <a:lstStyle/>
          <a:p>
            <a:r>
              <a:rPr lang="es-ES" sz="3200" b="1" dirty="0">
                <a:solidFill>
                  <a:schemeClr val="accent2"/>
                </a:solidFill>
                <a:latin typeface="+mn-lt"/>
              </a:rPr>
              <a:t>ACTIVITATS DE SENSIBILITZACIÓ I PROMOCIÓ </a:t>
            </a:r>
            <a:br>
              <a:rPr lang="es-ES" sz="3200" b="1" dirty="0">
                <a:solidFill>
                  <a:schemeClr val="accent2"/>
                </a:solidFill>
                <a:latin typeface="+mn-lt"/>
              </a:rPr>
            </a:br>
            <a:r>
              <a:rPr lang="es-ES" sz="3200" b="1" dirty="0">
                <a:solidFill>
                  <a:schemeClr val="accent2"/>
                </a:solidFill>
                <a:latin typeface="+mn-lt"/>
              </a:rPr>
              <a:t>    DE LA DONACIÓ DE SANG I D’ÒRGANS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s-ES" sz="1800" dirty="0"/>
          </a:p>
          <a:p>
            <a:r>
              <a:rPr lang="es-ES" sz="1800" dirty="0"/>
              <a:t> CAMPANYA “DONAR ES AMAR” DE LA ONT</a:t>
            </a:r>
          </a:p>
          <a:p>
            <a:r>
              <a:rPr lang="es-ES" sz="1800" dirty="0"/>
              <a:t> CAMPANYA “ALGÚ DIU QUE ETS IMPRESCINDIBLE?” DEL BANC DE SANG</a:t>
            </a:r>
          </a:p>
          <a:p>
            <a:r>
              <a:rPr lang="es-ES" sz="1800" dirty="0"/>
              <a:t> FIRES DE MAIG VIRTUALS A VILAFRANCA DEL PENEDÈS</a:t>
            </a:r>
          </a:p>
          <a:p>
            <a:r>
              <a:rPr lang="es-ES" sz="1800" dirty="0"/>
              <a:t> TAULA RODONA “EXTRA BONUS DE VIDA”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98CF7D9D-FD97-4E76-BD7A-C875856301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5640" y="403012"/>
            <a:ext cx="2024047" cy="1249788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3B56183F-3272-41DB-ADA2-7AAB0B135B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6794" y="4136231"/>
            <a:ext cx="2676748" cy="2003647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98CF3A0A-BBF5-4D9C-807F-A755447AAC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13574" y="4118464"/>
            <a:ext cx="4078357" cy="203918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B6AA40F9-63DF-4297-90AF-63D3EFBD7C8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52188" y="2112797"/>
            <a:ext cx="1888497" cy="1888497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8D5CC011-0C94-4D32-A880-88C8DF5B936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41964" y="4136231"/>
            <a:ext cx="3563242" cy="2003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855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0"/>
                <a:lumOff val="100000"/>
              </a:schemeClr>
            </a:gs>
            <a:gs pos="83000">
              <a:schemeClr val="accent2">
                <a:lumMod val="0"/>
                <a:lumOff val="100000"/>
              </a:schemeClr>
            </a:gs>
            <a:gs pos="100000">
              <a:schemeClr val="accent2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ln w="19050">
            <a:solidFill>
              <a:schemeClr val="accent2"/>
            </a:solidFill>
          </a:ln>
        </p:spPr>
        <p:txBody>
          <a:bodyPr>
            <a:normAutofit/>
          </a:bodyPr>
          <a:lstStyle/>
          <a:p>
            <a:pPr algn="ctr"/>
            <a:r>
              <a:rPr lang="es-ES" sz="3200" b="1" dirty="0">
                <a:solidFill>
                  <a:schemeClr val="accent2"/>
                </a:solidFill>
                <a:latin typeface="+mn-lt"/>
              </a:rPr>
              <a:t> JORNADES</a:t>
            </a:r>
            <a:br>
              <a:rPr lang="es-ES" sz="3200" b="1" dirty="0">
                <a:solidFill>
                  <a:schemeClr val="accent2"/>
                </a:solidFill>
                <a:latin typeface="+mn-lt"/>
              </a:rPr>
            </a:br>
            <a:r>
              <a:rPr lang="es-ES" sz="3200" b="1" dirty="0">
                <a:solidFill>
                  <a:schemeClr val="accent2"/>
                </a:solidFill>
                <a:latin typeface="+mn-lt"/>
              </a:rPr>
              <a:t>CONFERÈNCIES – ACTES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38200" y="1404730"/>
            <a:ext cx="10515600" cy="4479235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s-ES" sz="1900" dirty="0">
              <a:cs typeface="CordiaUPC" panose="020B0502040204020203" pitchFamily="34" charset="-34"/>
            </a:endParaRPr>
          </a:p>
          <a:p>
            <a:pPr marL="0" indent="0">
              <a:buNone/>
            </a:pPr>
            <a:r>
              <a:rPr lang="es-ES" sz="1900" b="1" i="1" dirty="0">
                <a:solidFill>
                  <a:schemeClr val="accent2">
                    <a:lumMod val="75000"/>
                  </a:schemeClr>
                </a:solidFill>
                <a:cs typeface="CordiaUPC" panose="020B0502040204020203" pitchFamily="34" charset="-34"/>
              </a:rPr>
              <a:t>    </a:t>
            </a:r>
            <a:r>
              <a:rPr lang="es-ES" sz="1900" b="1" dirty="0">
                <a:solidFill>
                  <a:schemeClr val="accent2">
                    <a:lumMod val="75000"/>
                  </a:schemeClr>
                </a:solidFill>
                <a:cs typeface="CordiaUPC" panose="020B0502040204020203" pitchFamily="34" charset="-34"/>
              </a:rPr>
              <a:t>WEBINARS - XERRADES</a:t>
            </a:r>
            <a:endParaRPr lang="es-ES" sz="1800" b="1" dirty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es-ES" sz="1800" dirty="0"/>
              <a:t>COMPORTAMIENTO DE LA COVID EN TRASPLANTADOS HEPÁTICOS - DR JOSÉ ANTONIO PONS (SETH)</a:t>
            </a:r>
          </a:p>
          <a:p>
            <a:r>
              <a:rPr lang="es-ES" sz="1800" dirty="0"/>
              <a:t>DIA MUNDIAL DE LA HEPATITIS - FNETH</a:t>
            </a:r>
          </a:p>
          <a:p>
            <a:r>
              <a:rPr lang="es-ES" sz="1800" dirty="0"/>
              <a:t>SINERGIAS SOBRE LA SOSTENIBILIDAD - FUNDACIÓN ONCE</a:t>
            </a:r>
          </a:p>
          <a:p>
            <a:r>
              <a:rPr lang="es-ES" sz="1800" dirty="0"/>
              <a:t>MALALTIES AUTOINMUNES EN TEMPS DE COVID - HOSPITAL UNIVERSITARI CLÍNIC DE BARCELONA</a:t>
            </a:r>
          </a:p>
          <a:p>
            <a:r>
              <a:rPr lang="es-ES" sz="1800" dirty="0"/>
              <a:t>IMPACTO DE COVID19 Y LAS ENFERMEDADES HEPÁTICAS – DR JAVIER CRESPO</a:t>
            </a:r>
          </a:p>
          <a:p>
            <a:pPr marL="0" indent="0">
              <a:buNone/>
            </a:pPr>
            <a:endParaRPr lang="es-ES" dirty="0">
              <a:solidFill>
                <a:srgbClr val="000000"/>
              </a:solidFill>
              <a:latin typeface="Courier New" panose="02070309020205020404" pitchFamily="49" charset="0"/>
            </a:endParaRPr>
          </a:p>
          <a:p>
            <a:pPr marL="0" indent="0">
              <a:buNone/>
            </a:pPr>
            <a:endParaRPr lang="es-ES" dirty="0">
              <a:solidFill>
                <a:srgbClr val="000000"/>
              </a:solidFill>
              <a:latin typeface="Courier New" panose="02070309020205020404" pitchFamily="49" charset="0"/>
            </a:endParaRPr>
          </a:p>
          <a:p>
            <a:pPr marL="0" indent="0">
              <a:buNone/>
            </a:pPr>
            <a:endParaRPr lang="es-ES" dirty="0">
              <a:solidFill>
                <a:srgbClr val="000000"/>
              </a:solidFill>
              <a:latin typeface="Courier New" panose="02070309020205020404" pitchFamily="49" charset="0"/>
            </a:endParaRPr>
          </a:p>
          <a:p>
            <a:pPr marL="0" indent="0">
              <a:buNone/>
            </a:pPr>
            <a:endParaRPr lang="es-ES" dirty="0">
              <a:solidFill>
                <a:srgbClr val="000000"/>
              </a:solidFill>
              <a:latin typeface="Courier New" panose="02070309020205020404" pitchFamily="49" charset="0"/>
            </a:endParaRPr>
          </a:p>
          <a:p>
            <a:endParaRPr lang="es-ES"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A888829B-BD0F-4BEF-A054-CD0DE37518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10388" y="403012"/>
            <a:ext cx="2024047" cy="1249788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C7D0C3B7-7857-4C5E-9AA9-F7270913E9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9071" y="4552810"/>
            <a:ext cx="3046920" cy="1716042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99E80B0F-65EC-4ABB-81E8-20899BCDAB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89589" y="4259023"/>
            <a:ext cx="1465643" cy="2073698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5A23CF33-365B-4B5E-929B-D3569EA1B6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14559" y="4543080"/>
            <a:ext cx="3351223" cy="1758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614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0"/>
                <a:lumOff val="100000"/>
              </a:schemeClr>
            </a:gs>
            <a:gs pos="83000">
              <a:schemeClr val="accent2">
                <a:lumMod val="0"/>
                <a:lumOff val="100000"/>
              </a:schemeClr>
            </a:gs>
            <a:gs pos="100000">
              <a:schemeClr val="accent2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ln w="19050">
            <a:solidFill>
              <a:schemeClr val="accent2"/>
            </a:solidFill>
          </a:ln>
        </p:spPr>
        <p:txBody>
          <a:bodyPr>
            <a:normAutofit/>
          </a:bodyPr>
          <a:lstStyle/>
          <a:p>
            <a:pPr algn="ctr"/>
            <a:r>
              <a:rPr lang="es-ES" sz="3200" b="1" dirty="0">
                <a:solidFill>
                  <a:schemeClr val="accent2"/>
                </a:solidFill>
                <a:latin typeface="+mn-lt"/>
              </a:rPr>
              <a:t> JORNADES</a:t>
            </a:r>
            <a:br>
              <a:rPr lang="es-ES" sz="3200" b="1" dirty="0">
                <a:solidFill>
                  <a:schemeClr val="accent2"/>
                </a:solidFill>
                <a:latin typeface="+mn-lt"/>
              </a:rPr>
            </a:br>
            <a:r>
              <a:rPr lang="es-ES" sz="3200" b="1" dirty="0">
                <a:solidFill>
                  <a:schemeClr val="accent2"/>
                </a:solidFill>
                <a:latin typeface="+mn-lt"/>
              </a:rPr>
              <a:t>CONFERÈNCIES – ACTES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38200" y="1404730"/>
            <a:ext cx="10515600" cy="4479235"/>
          </a:xfrm>
        </p:spPr>
        <p:txBody>
          <a:bodyPr>
            <a:normAutofit/>
          </a:bodyPr>
          <a:lstStyle/>
          <a:p>
            <a:endParaRPr lang="es-ES" sz="1900" dirty="0">
              <a:cs typeface="CordiaUPC" panose="020B0502040204020203" pitchFamily="34" charset="-34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ES" sz="19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CordiaUPC" panose="020B0502040204020203" pitchFamily="34" charset="-34"/>
              </a:rPr>
              <a:t>    WEBINARS - XERRADES</a:t>
            </a:r>
            <a:endParaRPr lang="es-ES" sz="1800" dirty="0"/>
          </a:p>
          <a:p>
            <a:r>
              <a:rPr lang="es-ES" sz="1800" dirty="0"/>
              <a:t>TRASPLANTE HEPÁTICO Y LA COVID 19 - FNETH</a:t>
            </a:r>
          </a:p>
          <a:p>
            <a:r>
              <a:rPr lang="es-ES" sz="1800" dirty="0"/>
              <a:t>PRESENTE Y FUTURO DEL HEPATOCARCINOMA – HOSPITAL UNIVERSITARI CENTRAL D’ASTÚRIES</a:t>
            </a:r>
          </a:p>
          <a:p>
            <a:r>
              <a:rPr lang="es-ES" sz="1800" dirty="0"/>
              <a:t>QUÈ HA DE SABER EL PROFESSIONAL D’AP SOBRE DONACIÓ D’ÒRGANS? – UNITAT DOCENT D’AFIC GIRONA</a:t>
            </a:r>
          </a:p>
          <a:p>
            <a:pPr marL="0" indent="0">
              <a:buNone/>
            </a:pPr>
            <a:endParaRPr lang="es-ES" sz="1800" i="1" dirty="0"/>
          </a:p>
          <a:p>
            <a:endParaRPr lang="es-ES" sz="1800" i="1" dirty="0"/>
          </a:p>
          <a:p>
            <a:pPr marL="0" indent="0">
              <a:buNone/>
            </a:pPr>
            <a:endParaRPr lang="es-ES" dirty="0">
              <a:solidFill>
                <a:srgbClr val="000000"/>
              </a:solidFill>
              <a:latin typeface="Courier New" panose="02070309020205020404" pitchFamily="49" charset="0"/>
            </a:endParaRPr>
          </a:p>
          <a:p>
            <a:pPr marL="0" indent="0">
              <a:buNone/>
            </a:pPr>
            <a:endParaRPr lang="es-ES" dirty="0">
              <a:solidFill>
                <a:srgbClr val="000000"/>
              </a:solidFill>
              <a:latin typeface="Courier New" panose="02070309020205020404" pitchFamily="49" charset="0"/>
            </a:endParaRPr>
          </a:p>
          <a:p>
            <a:pPr marL="0" indent="0">
              <a:buNone/>
            </a:pPr>
            <a:endParaRPr lang="es-ES" dirty="0">
              <a:solidFill>
                <a:srgbClr val="000000"/>
              </a:solidFill>
              <a:latin typeface="Courier New" panose="02070309020205020404" pitchFamily="49" charset="0"/>
            </a:endParaRPr>
          </a:p>
          <a:p>
            <a:pPr marL="0" indent="0">
              <a:buNone/>
            </a:pPr>
            <a:endParaRPr lang="es-ES" dirty="0">
              <a:solidFill>
                <a:srgbClr val="000000"/>
              </a:solidFill>
              <a:latin typeface="Courier New" panose="02070309020205020404" pitchFamily="49" charset="0"/>
            </a:endParaRPr>
          </a:p>
          <a:p>
            <a:endParaRPr lang="es-ES"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A888829B-BD0F-4BEF-A054-CD0DE37518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10388" y="403012"/>
            <a:ext cx="2024047" cy="1249788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57F3D00F-624D-408C-B295-460495E2B4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1606" y="3689025"/>
            <a:ext cx="3092518" cy="2136141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F2EB6059-9B32-4A53-91D7-3F99AB6C97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73595" y="3729442"/>
            <a:ext cx="3301711" cy="2136141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D13F7E36-57BB-46D8-8792-3EF57F92E1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04777" y="3717922"/>
            <a:ext cx="4090783" cy="2147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07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0"/>
                <a:lumOff val="100000"/>
              </a:schemeClr>
            </a:gs>
            <a:gs pos="83000">
              <a:schemeClr val="accent2">
                <a:lumMod val="0"/>
                <a:lumOff val="100000"/>
              </a:schemeClr>
            </a:gs>
            <a:gs pos="100000">
              <a:schemeClr val="accent2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ln w="19050">
            <a:solidFill>
              <a:schemeClr val="accent2"/>
            </a:solidFill>
          </a:ln>
        </p:spPr>
        <p:txBody>
          <a:bodyPr>
            <a:normAutofit/>
          </a:bodyPr>
          <a:lstStyle/>
          <a:p>
            <a:pPr algn="ctr"/>
            <a:r>
              <a:rPr lang="es-ES" sz="3200" b="1" dirty="0">
                <a:solidFill>
                  <a:schemeClr val="accent2"/>
                </a:solidFill>
                <a:latin typeface="+mn-lt"/>
              </a:rPr>
              <a:t> JORNADES</a:t>
            </a:r>
            <a:br>
              <a:rPr lang="es-ES" sz="3200" b="1" dirty="0">
                <a:solidFill>
                  <a:schemeClr val="accent2"/>
                </a:solidFill>
                <a:latin typeface="+mn-lt"/>
              </a:rPr>
            </a:br>
            <a:r>
              <a:rPr lang="es-ES" sz="3200" b="1" dirty="0">
                <a:solidFill>
                  <a:schemeClr val="accent2"/>
                </a:solidFill>
                <a:latin typeface="+mn-lt"/>
              </a:rPr>
              <a:t>CONFERÈNCIES – ACTES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38200" y="1404730"/>
            <a:ext cx="10515600" cy="4479235"/>
          </a:xfrm>
        </p:spPr>
        <p:txBody>
          <a:bodyPr>
            <a:normAutofit/>
          </a:bodyPr>
          <a:lstStyle/>
          <a:p>
            <a:endParaRPr lang="es-ES" sz="1900" dirty="0">
              <a:cs typeface="CordiaUPC" panose="020B0502040204020203" pitchFamily="34" charset="-34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ES" sz="19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CordiaUPC" panose="020B0502040204020203" pitchFamily="34" charset="-34"/>
              </a:rPr>
              <a:t>    JORNADES</a:t>
            </a:r>
            <a:endParaRPr lang="es-ES" sz="1800" dirty="0"/>
          </a:p>
          <a:p>
            <a:r>
              <a:rPr lang="es-ES" sz="1800" dirty="0"/>
              <a:t>A 10 ANYS DE L’ELIMINACIÓ DE L’HEPATITIS C..ON SOM? – AGÈNCIA DE SALUT PÚBLICA DE CATALUNYA</a:t>
            </a:r>
          </a:p>
          <a:p>
            <a:r>
              <a:rPr lang="es-ES" sz="1800" dirty="0"/>
              <a:t>VII JORNADA “VOLUNTARIAT I SALUT A GIRONA” – FEDERACIÓ CATALANA DE VOLUNTARIAT SOCIAL (FCVS)</a:t>
            </a:r>
          </a:p>
          <a:p>
            <a:r>
              <a:rPr lang="es-ES" sz="1800" dirty="0"/>
              <a:t>EL DRET A L’AUTONOMIA PERSONAL EN TEMPS DE CORONAVIRUS – COCEMFE BARCELONA</a:t>
            </a:r>
          </a:p>
          <a:p>
            <a:r>
              <a:rPr lang="es-ES" sz="1800" dirty="0"/>
              <a:t>LA DONACIÓ EN TEMPS DE COVID- ORGANITZACIÓ CATALANA DE TRASPLANTAMENTS (OCATT)</a:t>
            </a:r>
          </a:p>
          <a:p>
            <a:r>
              <a:rPr lang="es-ES" sz="1800" dirty="0"/>
              <a:t>EL VOLUNTARIAT A PARTIR D’ARA – FEDERACIÓ CATALANA DE VOLUNTARIAT SOCIAL (FCVS)</a:t>
            </a:r>
          </a:p>
          <a:p>
            <a:pPr marL="0" indent="0">
              <a:buNone/>
            </a:pPr>
            <a:endParaRPr lang="es-ES" sz="1800" i="1" dirty="0"/>
          </a:p>
          <a:p>
            <a:endParaRPr lang="es-ES" sz="1800" i="1" dirty="0"/>
          </a:p>
          <a:p>
            <a:pPr marL="0" indent="0">
              <a:buNone/>
            </a:pPr>
            <a:endParaRPr lang="es-ES" dirty="0">
              <a:solidFill>
                <a:srgbClr val="000000"/>
              </a:solidFill>
              <a:latin typeface="Courier New" panose="02070309020205020404" pitchFamily="49" charset="0"/>
            </a:endParaRPr>
          </a:p>
          <a:p>
            <a:pPr marL="0" indent="0">
              <a:buNone/>
            </a:pPr>
            <a:endParaRPr lang="es-ES" dirty="0">
              <a:solidFill>
                <a:srgbClr val="000000"/>
              </a:solidFill>
              <a:latin typeface="Courier New" panose="02070309020205020404" pitchFamily="49" charset="0"/>
            </a:endParaRPr>
          </a:p>
          <a:p>
            <a:pPr marL="0" indent="0">
              <a:buNone/>
            </a:pPr>
            <a:endParaRPr lang="es-ES" dirty="0">
              <a:solidFill>
                <a:srgbClr val="000000"/>
              </a:solidFill>
              <a:latin typeface="Courier New" panose="02070309020205020404" pitchFamily="49" charset="0"/>
            </a:endParaRPr>
          </a:p>
          <a:p>
            <a:pPr marL="0" indent="0">
              <a:buNone/>
            </a:pPr>
            <a:endParaRPr lang="es-ES" dirty="0">
              <a:solidFill>
                <a:srgbClr val="000000"/>
              </a:solidFill>
              <a:latin typeface="Courier New" panose="02070309020205020404" pitchFamily="49" charset="0"/>
            </a:endParaRPr>
          </a:p>
          <a:p>
            <a:endParaRPr lang="es-ES"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A888829B-BD0F-4BEF-A054-CD0DE37518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10388" y="403012"/>
            <a:ext cx="2024047" cy="1249788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F5F96C88-84CD-4D53-92F2-EF8469EBD2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4690" y="4527182"/>
            <a:ext cx="2588538" cy="1939943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715314E2-DC83-49F2-AECF-A85F66452B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27242" y="4484644"/>
            <a:ext cx="4737515" cy="2372236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8E4E59F8-8161-4156-BAC6-C3BCD6DAD5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28771" y="4340112"/>
            <a:ext cx="2757520" cy="2314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742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0"/>
                <a:lumOff val="100000"/>
              </a:schemeClr>
            </a:gs>
            <a:gs pos="83000">
              <a:schemeClr val="accent2">
                <a:lumMod val="0"/>
                <a:lumOff val="100000"/>
              </a:schemeClr>
            </a:gs>
            <a:gs pos="100000">
              <a:schemeClr val="accent2">
                <a:lumMod val="10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ln w="19050">
            <a:solidFill>
              <a:schemeClr val="accent2"/>
            </a:solidFill>
          </a:ln>
        </p:spPr>
        <p:txBody>
          <a:bodyPr>
            <a:normAutofit fontScale="90000"/>
          </a:bodyPr>
          <a:lstStyle/>
          <a:p>
            <a:pPr algn="ctr"/>
            <a:br>
              <a:rPr lang="es-ES" sz="3100" dirty="0">
                <a:solidFill>
                  <a:schemeClr val="accent2"/>
                </a:solidFill>
              </a:rPr>
            </a:br>
            <a:r>
              <a:rPr lang="es-ES" sz="3600" b="1" dirty="0">
                <a:solidFill>
                  <a:schemeClr val="accent2"/>
                </a:solidFill>
                <a:latin typeface="+mn-lt"/>
              </a:rPr>
              <a:t>FORMACIÓ </a:t>
            </a:r>
            <a:br>
              <a:rPr lang="es-ES" dirty="0">
                <a:solidFill>
                  <a:srgbClr val="000000"/>
                </a:solidFill>
              </a:rPr>
            </a:b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38200" y="1428323"/>
            <a:ext cx="111379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ES" sz="1800" dirty="0"/>
              <a:t> </a:t>
            </a:r>
          </a:p>
          <a:p>
            <a:pPr marL="0" indent="0">
              <a:buNone/>
            </a:pPr>
            <a:endParaRPr lang="es-ES" sz="1800" dirty="0"/>
          </a:p>
          <a:p>
            <a:r>
              <a:rPr lang="es-ES" sz="1800" dirty="0"/>
              <a:t>TALLER “REDES SOCIALES Y DISEÑO” – FNETH</a:t>
            </a:r>
          </a:p>
          <a:p>
            <a:r>
              <a:rPr lang="es-ES" sz="1800" dirty="0"/>
              <a:t>TALLER “HERRAMIENTAS DE ACTIVACIÓN DE LA PARTICIPACIÓN SOCIAL” – FNETH</a:t>
            </a:r>
          </a:p>
          <a:p>
            <a:r>
              <a:rPr lang="es-ES" sz="1800" dirty="0"/>
              <a:t>TALLER “HABILIDADES DE COMUNICACIÓN” – FNETH</a:t>
            </a:r>
          </a:p>
          <a:p>
            <a:r>
              <a:rPr lang="es-ES" sz="1800" dirty="0"/>
              <a:t>CURSOS DE LA FEDERACIÓ CATALANA DE VOLUNTARIAT SOCIAL (FCVS)</a:t>
            </a:r>
          </a:p>
          <a:p>
            <a:r>
              <a:rPr lang="es-ES" sz="1800" dirty="0"/>
              <a:t>DIGITAL HEALTH SOLUTIONS - ESOT</a:t>
            </a:r>
          </a:p>
          <a:p>
            <a:r>
              <a:rPr lang="es-ES" sz="1800" dirty="0"/>
              <a:t>TALLER SOBRE LA CAPTACIÓ DE FONS – FNETH</a:t>
            </a:r>
            <a:endParaRPr lang="es-ES" sz="1800" i="1" dirty="0"/>
          </a:p>
          <a:p>
            <a:pPr marL="0" indent="0">
              <a:buNone/>
            </a:pPr>
            <a:endParaRPr lang="es-ES" sz="1800" i="1" dirty="0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D63A694F-F344-47D6-9803-988CE2206E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0796" y="403012"/>
            <a:ext cx="2024047" cy="1249788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C0C5AB07-2BF2-4AF1-9D3D-A60E1FEF1B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5031" y="4769066"/>
            <a:ext cx="2783760" cy="1871634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E5682B33-ADA5-45F6-8939-9942947291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9413" y="4769066"/>
            <a:ext cx="3329855" cy="1871634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25577955-3BB0-4C2A-9128-4631E21D1F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39749" y="4769066"/>
            <a:ext cx="3334801" cy="1871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3120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0"/>
                <a:lumOff val="100000"/>
              </a:schemeClr>
            </a:gs>
            <a:gs pos="83000">
              <a:schemeClr val="accent2">
                <a:lumMod val="0"/>
                <a:lumOff val="100000"/>
              </a:schemeClr>
            </a:gs>
            <a:gs pos="100000">
              <a:schemeClr val="accent2">
                <a:lumMod val="10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ln w="19050">
            <a:solidFill>
              <a:schemeClr val="accent2"/>
            </a:solidFill>
          </a:ln>
        </p:spPr>
        <p:txBody>
          <a:bodyPr>
            <a:normAutofit/>
          </a:bodyPr>
          <a:lstStyle/>
          <a:p>
            <a:r>
              <a:rPr lang="es-ES" sz="3200" b="1" dirty="0">
                <a:solidFill>
                  <a:schemeClr val="accent2"/>
                </a:solidFill>
                <a:latin typeface="+mn-lt"/>
              </a:rPr>
              <a:t>              ACTIVITATS DE RELACIÓ </a:t>
            </a:r>
            <a:br>
              <a:rPr lang="es-ES" sz="3200" b="1" dirty="0">
                <a:solidFill>
                  <a:schemeClr val="accent2"/>
                </a:solidFill>
                <a:latin typeface="+mn-lt"/>
              </a:rPr>
            </a:br>
            <a:r>
              <a:rPr lang="es-ES" sz="3200" b="1" dirty="0">
                <a:solidFill>
                  <a:schemeClr val="accent2"/>
                </a:solidFill>
                <a:latin typeface="+mn-lt"/>
              </a:rPr>
              <a:t>                  AMB L’ASSOCIAT/DA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ES" sz="1800" dirty="0"/>
              <a:t>PUBLICACIÓ DE LA REVISTA DONAR VIDA NÚMERO 6</a:t>
            </a:r>
          </a:p>
          <a:p>
            <a:r>
              <a:rPr lang="es-ES" sz="1800" dirty="0"/>
              <a:t>ASSEMBLEA GENERAL ORDINÀRIA</a:t>
            </a:r>
          </a:p>
          <a:p>
            <a:r>
              <a:rPr lang="es-ES" sz="1800" dirty="0"/>
              <a:t>NEWSLETTER OCTUBRE-NOVEMBRE-DESEMBRE</a:t>
            </a:r>
          </a:p>
          <a:p>
            <a:r>
              <a:rPr lang="es-ES" sz="1800" dirty="0"/>
              <a:t>SUPORT TELEFÒNIC AMB MOTIU DE LA COVID19</a:t>
            </a:r>
          </a:p>
          <a:p>
            <a:r>
              <a:rPr lang="es-ES" sz="1800" dirty="0"/>
              <a:t>LOTERIA DE NADAL</a:t>
            </a: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A37DE687-A6C3-4338-B0D2-12166CA375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74290" y="403012"/>
            <a:ext cx="2024047" cy="1249788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AB110463-C55B-4BB2-A755-ABC90C2756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17356" y="2022428"/>
            <a:ext cx="2206695" cy="3121072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299B4530-DF66-42EE-BC79-A02C2486DE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80913" y="2036366"/>
            <a:ext cx="2100542" cy="2971064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5B4E8162-BE2C-488F-9255-1A81EFB1A9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81401" y="4115466"/>
            <a:ext cx="4229687" cy="2377409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8B20E5F7-3923-4F0D-B50F-1C087ACCADF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21549" y="5129562"/>
            <a:ext cx="3589050" cy="1244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5882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0"/>
                <a:lumOff val="100000"/>
              </a:schemeClr>
            </a:gs>
            <a:gs pos="83000">
              <a:schemeClr val="accent2">
                <a:lumMod val="0"/>
                <a:lumOff val="100000"/>
              </a:schemeClr>
            </a:gs>
            <a:gs pos="100000">
              <a:schemeClr val="accent2">
                <a:lumMod val="10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ln w="19050">
            <a:solidFill>
              <a:schemeClr val="accent2"/>
            </a:solidFill>
          </a:ln>
        </p:spPr>
        <p:txBody>
          <a:bodyPr>
            <a:normAutofit/>
          </a:bodyPr>
          <a:lstStyle/>
          <a:p>
            <a:pPr algn="ctr"/>
            <a:r>
              <a:rPr lang="es-ES" sz="3200" b="1" dirty="0">
                <a:solidFill>
                  <a:schemeClr val="accent2"/>
                </a:solidFill>
                <a:latin typeface="+mn-lt"/>
              </a:rPr>
              <a:t>ALTRES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s-ES" sz="1800" i="1" dirty="0"/>
          </a:p>
          <a:p>
            <a:r>
              <a:rPr lang="es-ES" sz="1800" dirty="0"/>
              <a:t>RODA DE PREMSA SOBRE L’ACTIVITAT DE LA DONACIÓ D’`ORGANS I TEIXITS – DEPARTAMENT SALUT</a:t>
            </a:r>
          </a:p>
          <a:p>
            <a:r>
              <a:rPr lang="es-ES" sz="1800" dirty="0"/>
              <a:t>4ª MATINAL MOTERA SOLIDÀRIA A TERRASSA</a:t>
            </a:r>
          </a:p>
          <a:p>
            <a:r>
              <a:rPr lang="es-ES" sz="1800" dirty="0"/>
              <a:t>XOCOLATADA SOLIDÀRIA – HOSPITAL UNIVERSITARI BELLVITGE</a:t>
            </a:r>
          </a:p>
          <a:p>
            <a:r>
              <a:rPr lang="es-ES" sz="1800" dirty="0"/>
              <a:t>VIDEO PRESENTACIÓ DE L’AMTHC AMB MOTIU DEL DIA DEL DONANT</a:t>
            </a:r>
          </a:p>
          <a:p>
            <a:r>
              <a:rPr lang="es-ES" sz="1800" dirty="0"/>
              <a:t>CAMPANYA DIA INTERNACIONAL DEL NASH</a:t>
            </a:r>
          </a:p>
          <a:p>
            <a:r>
              <a:rPr lang="es-ES" sz="1800" dirty="0"/>
              <a:t>MUSICAL SOLIDARI BOMBAY SIDE STORY A L’HOSPITALET DE LLOBREGAT</a:t>
            </a:r>
          </a:p>
          <a:p>
            <a:endParaRPr lang="es-ES" sz="1800" dirty="0"/>
          </a:p>
          <a:p>
            <a:pPr algn="ctr"/>
            <a:endParaRPr lang="fr-FR" sz="1800" b="1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15A82C56-A4CA-4AB1-B630-FEC8CA765C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14402" y="403012"/>
            <a:ext cx="2024047" cy="1249788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1DA807A2-0401-4A86-BD67-1BC81A0F4E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66016" y="4539646"/>
            <a:ext cx="2772433" cy="2081757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E8A03BB9-38FE-40D4-9426-A785851B42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9796" y="4539646"/>
            <a:ext cx="3678354" cy="2067517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16D7AD71-6778-4CFE-ACBD-0E499FD9445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1348" y="4527839"/>
            <a:ext cx="2772433" cy="2079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1166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2000">
              <a:schemeClr val="accent2">
                <a:lumMod val="0"/>
                <a:lumOff val="100000"/>
              </a:schemeClr>
            </a:gs>
            <a:gs pos="81000">
              <a:schemeClr val="accent2">
                <a:lumMod val="0"/>
                <a:lumOff val="100000"/>
              </a:schemeClr>
            </a:gs>
            <a:gs pos="98000">
              <a:schemeClr val="accent2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245803" y="1688144"/>
            <a:ext cx="11700387" cy="2170044"/>
          </a:xfrm>
          <a:ln w="19050">
            <a:solidFill>
              <a:schemeClr val="bg1"/>
            </a:solidFill>
          </a:ln>
        </p:spPr>
        <p:txBody>
          <a:bodyPr>
            <a:normAutofit/>
          </a:bodyPr>
          <a:lstStyle/>
          <a:p>
            <a:r>
              <a:rPr lang="es-ES" sz="3200" b="1" spc="-50" dirty="0">
                <a:solidFill>
                  <a:srgbClr val="E48312"/>
                </a:solidFill>
                <a:latin typeface="Calibri" panose="020F0502020204030204"/>
              </a:rPr>
              <a:t>1.    APROVACIÓ DE L’ ACTA DE L’ ASSEMBLEA 2020</a:t>
            </a:r>
            <a:br>
              <a:rPr lang="es-ES" sz="3600" b="1" spc="-50" dirty="0">
                <a:solidFill>
                  <a:srgbClr val="E48312"/>
                </a:solidFill>
                <a:latin typeface="Calibri" panose="020F0502020204030204"/>
              </a:rPr>
            </a:br>
            <a:r>
              <a:rPr lang="es-ES" sz="3600" b="1" spc="-50" dirty="0">
                <a:solidFill>
                  <a:srgbClr val="E48312"/>
                </a:solidFill>
                <a:latin typeface="Calibri" panose="020F0502020204030204"/>
              </a:rPr>
              <a:t> </a:t>
            </a:r>
            <a:endParaRPr lang="es-ES" sz="4900" b="1" dirty="0">
              <a:solidFill>
                <a:schemeClr val="accent2"/>
              </a:solidFill>
              <a:latin typeface="+mn-lt"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-550984" y="3720367"/>
            <a:ext cx="9144000" cy="1655762"/>
          </a:xfrm>
        </p:spPr>
        <p:txBody>
          <a:bodyPr/>
          <a:lstStyle/>
          <a:p>
            <a:endParaRPr lang="es-ES" dirty="0"/>
          </a:p>
          <a:p>
            <a:endParaRPr lang="es-ES" dirty="0"/>
          </a:p>
          <a:p>
            <a:endParaRPr lang="es-ES"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28D4C039-F2D2-481D-9242-78B42D2391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3974" y="4548248"/>
            <a:ext cx="2024047" cy="1249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95896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0"/>
                <a:lumOff val="100000"/>
              </a:schemeClr>
            </a:gs>
            <a:gs pos="83000">
              <a:schemeClr val="accent2">
                <a:lumMod val="0"/>
                <a:lumOff val="100000"/>
              </a:schemeClr>
            </a:gs>
            <a:gs pos="100000">
              <a:schemeClr val="accent2">
                <a:lumMod val="10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ln w="19050">
            <a:solidFill>
              <a:schemeClr val="accent2"/>
            </a:solidFill>
          </a:ln>
        </p:spPr>
        <p:txBody>
          <a:bodyPr>
            <a:normAutofit/>
          </a:bodyPr>
          <a:lstStyle/>
          <a:p>
            <a:pPr algn="ctr"/>
            <a:r>
              <a:rPr lang="es-ES" sz="3200" b="1" dirty="0">
                <a:solidFill>
                  <a:schemeClr val="accent2"/>
                </a:solidFill>
                <a:latin typeface="+mn-lt"/>
              </a:rPr>
              <a:t>ALTRES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fr-FR" sz="1800" b="1" dirty="0"/>
          </a:p>
          <a:p>
            <a:pPr marL="0" indent="0" algn="ctr">
              <a:buNone/>
            </a:pPr>
            <a:endParaRPr lang="fr-FR" sz="1800" b="1" dirty="0"/>
          </a:p>
          <a:p>
            <a:pPr marL="0" indent="0" algn="ctr">
              <a:buNone/>
            </a:pPr>
            <a:endParaRPr lang="fr-FR" sz="1800" b="1" dirty="0"/>
          </a:p>
          <a:p>
            <a:pPr marL="0" indent="0" algn="ctr">
              <a:buNone/>
            </a:pPr>
            <a:endParaRPr lang="fr-FR" sz="4000" b="1" dirty="0">
              <a:solidFill>
                <a:schemeClr val="accent2">
                  <a:lumMod val="75000"/>
                </a:schemeClr>
              </a:solidFill>
            </a:endParaRPr>
          </a:p>
          <a:p>
            <a:pPr marL="0" indent="0" algn="ctr">
              <a:buNone/>
            </a:pPr>
            <a:endParaRPr lang="fr-FR" sz="4000" b="1" dirty="0">
              <a:solidFill>
                <a:schemeClr val="accent2">
                  <a:lumMod val="75000"/>
                </a:schemeClr>
              </a:solidFill>
            </a:endParaRPr>
          </a:p>
          <a:p>
            <a:pPr marL="0" indent="0" algn="ctr">
              <a:buNone/>
            </a:pPr>
            <a:endParaRPr lang="fr-FR" sz="4000" b="1" dirty="0">
              <a:solidFill>
                <a:schemeClr val="accent2">
                  <a:lumMod val="75000"/>
                </a:schemeClr>
              </a:solidFill>
            </a:endParaRPr>
          </a:p>
          <a:p>
            <a:pPr marL="0" indent="0" algn="ctr">
              <a:buNone/>
            </a:pPr>
            <a:r>
              <a:rPr lang="fr-FR" sz="4000" b="1" u="sng" dirty="0">
                <a:solidFill>
                  <a:schemeClr val="accent6"/>
                </a:solidFill>
              </a:rPr>
              <a:t>IMPACTE ACTIVITATS: 6.200 PERSONES</a:t>
            </a:r>
          </a:p>
          <a:p>
            <a:pPr marL="0" indent="0" algn="ctr">
              <a:buNone/>
            </a:pPr>
            <a:endParaRPr lang="fr-FR" sz="4000" b="1" dirty="0">
              <a:solidFill>
                <a:schemeClr val="accent2">
                  <a:lumMod val="75000"/>
                </a:schemeClr>
              </a:solidFill>
            </a:endParaRPr>
          </a:p>
          <a:p>
            <a:pPr marL="0" indent="0" algn="ctr">
              <a:buNone/>
            </a:pPr>
            <a:endParaRPr lang="fr-FR" sz="40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15A82C56-A4CA-4AB1-B630-FEC8CA765C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14402" y="403012"/>
            <a:ext cx="2024047" cy="1249788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3FA2C08D-2D2E-4E31-B39A-0E7DEF0BC7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0301" y="2025748"/>
            <a:ext cx="4391398" cy="2308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8051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0"/>
                <a:lumOff val="100000"/>
              </a:schemeClr>
            </a:gs>
            <a:gs pos="83000">
              <a:schemeClr val="accent2">
                <a:lumMod val="0"/>
                <a:lumOff val="100000"/>
              </a:schemeClr>
            </a:gs>
            <a:gs pos="100000">
              <a:schemeClr val="accent2">
                <a:lumMod val="10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ln w="19050">
            <a:solidFill>
              <a:schemeClr val="accent2"/>
            </a:solidFill>
          </a:ln>
        </p:spPr>
        <p:txBody>
          <a:bodyPr>
            <a:normAutofit/>
          </a:bodyPr>
          <a:lstStyle/>
          <a:p>
            <a:pPr algn="ctr"/>
            <a:r>
              <a:rPr lang="es-ES" sz="3200" b="1" dirty="0">
                <a:solidFill>
                  <a:schemeClr val="accent2"/>
                </a:solidFill>
                <a:latin typeface="+mn-lt"/>
              </a:rPr>
              <a:t>WEB -XARXES SOCIALS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602DC73B-A11F-4EDB-93C7-FC4AA9B49F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lvl="1" indent="0">
              <a:buNone/>
            </a:pPr>
            <a:r>
              <a:rPr lang="es-ES" sz="1800" dirty="0"/>
              <a:t>	</a:t>
            </a:r>
            <a:r>
              <a:rPr lang="es-ES" sz="1800" b="1" dirty="0"/>
              <a:t>WEB</a:t>
            </a:r>
          </a:p>
          <a:p>
            <a:pPr marL="457200" lvl="1" indent="0">
              <a:buNone/>
            </a:pPr>
            <a:r>
              <a:rPr lang="ca-ES" sz="1800" dirty="0"/>
              <a:t> 		85.593 visitants, amb un creixement d’un 794% respecte al 2019</a:t>
            </a:r>
          </a:p>
          <a:p>
            <a:pPr marL="457200" lvl="1" indent="0">
              <a:buNone/>
            </a:pPr>
            <a:endParaRPr lang="ca-ES" sz="1800" dirty="0"/>
          </a:p>
          <a:p>
            <a:pPr marL="457200" lvl="1" indent="0">
              <a:buNone/>
            </a:pPr>
            <a:r>
              <a:rPr lang="ca-ES" sz="1800" dirty="0"/>
              <a:t>	</a:t>
            </a:r>
            <a:r>
              <a:rPr lang="ca-ES" sz="1800" b="1" dirty="0"/>
              <a:t>FACEBOOK</a:t>
            </a:r>
          </a:p>
          <a:p>
            <a:pPr marL="457200" lvl="1" indent="0">
              <a:buNone/>
            </a:pPr>
            <a:r>
              <a:rPr lang="ca-ES" sz="1800" dirty="0"/>
              <a:t>	 	22 visites diàries de mitjana en el </a:t>
            </a:r>
            <a:r>
              <a:rPr lang="ca-ES" sz="1800" dirty="0" err="1"/>
              <a:t>Facebook</a:t>
            </a:r>
            <a:endParaRPr lang="ca-ES" sz="1800" dirty="0"/>
          </a:p>
          <a:p>
            <a:pPr marL="457200" lvl="1" indent="0">
              <a:buNone/>
            </a:pPr>
            <a:r>
              <a:rPr lang="ca-ES" sz="1800" dirty="0"/>
              <a:t>		2474 visites a la publicació més visitada</a:t>
            </a:r>
          </a:p>
          <a:p>
            <a:pPr marL="457200" lvl="1" indent="0">
              <a:buNone/>
            </a:pPr>
            <a:r>
              <a:rPr lang="ca-ES" sz="1800" dirty="0"/>
              <a:t>			</a:t>
            </a:r>
          </a:p>
          <a:p>
            <a:pPr marL="457200" lvl="1" indent="0">
              <a:buNone/>
            </a:pPr>
            <a:r>
              <a:rPr lang="ca-ES" sz="1800" dirty="0"/>
              <a:t>	</a:t>
            </a:r>
            <a:r>
              <a:rPr lang="ca-ES" sz="1800" b="1" dirty="0"/>
              <a:t>TWITTER</a:t>
            </a:r>
          </a:p>
          <a:p>
            <a:pPr marL="914400" lvl="2" indent="0">
              <a:buNone/>
            </a:pPr>
            <a:r>
              <a:rPr lang="ca-ES" sz="1800" dirty="0"/>
              <a:t>	92 </a:t>
            </a:r>
            <a:r>
              <a:rPr lang="ca-ES" sz="1800" dirty="0" err="1"/>
              <a:t>twits</a:t>
            </a:r>
            <a:r>
              <a:rPr lang="ca-ES" sz="1800" dirty="0"/>
              <a:t> publicats </a:t>
            </a:r>
          </a:p>
          <a:p>
            <a:pPr marL="914400" lvl="2" indent="0">
              <a:buNone/>
            </a:pPr>
            <a:r>
              <a:rPr lang="ca-ES" sz="1800" dirty="0"/>
              <a:t>			</a:t>
            </a:r>
            <a:r>
              <a:rPr lang="ca-ES" sz="2800" b="1" dirty="0">
                <a:solidFill>
                  <a:schemeClr val="accent1"/>
                </a:solidFill>
              </a:rPr>
              <a:t>   </a:t>
            </a:r>
          </a:p>
          <a:p>
            <a:pPr marL="914400" lvl="2" indent="0">
              <a:buNone/>
            </a:pPr>
            <a:r>
              <a:rPr lang="ca-ES" sz="1800" b="1" dirty="0"/>
              <a:t>INSTAGRAM</a:t>
            </a:r>
          </a:p>
          <a:p>
            <a:pPr marL="914400" lvl="2" indent="0">
              <a:buNone/>
            </a:pPr>
            <a:r>
              <a:rPr lang="ca-ES" sz="1800" dirty="0"/>
              <a:t>                  Augment d’un 32% de seguidors </a:t>
            </a:r>
          </a:p>
          <a:p>
            <a:pPr lvl="1"/>
            <a:r>
              <a:rPr lang="ca-ES" sz="1400" dirty="0"/>
              <a:t>	</a:t>
            </a:r>
            <a:endParaRPr lang="ca-ES" sz="1800" dirty="0"/>
          </a:p>
          <a:p>
            <a:pPr marL="457200" lvl="1" indent="0">
              <a:buNone/>
            </a:pPr>
            <a:endParaRPr lang="ca-ES" sz="1800" dirty="0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281CA3B4-62B2-4417-84FB-CB55EA4F80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09323" y="403680"/>
            <a:ext cx="2024047" cy="1249788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14B4D676-C539-4FB8-A47A-5A76BE894E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3255" y="3752651"/>
            <a:ext cx="3350545" cy="2424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479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2000">
              <a:schemeClr val="accent2">
                <a:lumMod val="0"/>
                <a:lumOff val="100000"/>
              </a:schemeClr>
            </a:gs>
            <a:gs pos="81000">
              <a:schemeClr val="accent2">
                <a:lumMod val="0"/>
                <a:lumOff val="100000"/>
              </a:schemeClr>
            </a:gs>
            <a:gs pos="98000">
              <a:schemeClr val="accent2">
                <a:lumMod val="10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38200" y="2506662"/>
            <a:ext cx="10515600" cy="43513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s-ES" sz="4400" b="1" dirty="0">
                <a:solidFill>
                  <a:schemeClr val="accent2"/>
                </a:solidFill>
              </a:rPr>
              <a:t>4.     RENOVACIÓ CÀRRECS JUNTA DIRECTIVA</a:t>
            </a:r>
            <a:endParaRPr lang="es-ES" sz="4400" dirty="0">
              <a:solidFill>
                <a:schemeClr val="accent2"/>
              </a:solidFill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2A71C53C-D892-4569-B255-77C9EFBE04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3976" y="4057437"/>
            <a:ext cx="2024047" cy="1249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3206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0"/>
                <a:lumOff val="100000"/>
              </a:schemeClr>
            </a:gs>
            <a:gs pos="83000">
              <a:schemeClr val="accent2">
                <a:lumMod val="0"/>
                <a:lumOff val="100000"/>
              </a:schemeClr>
            </a:gs>
            <a:gs pos="100000">
              <a:schemeClr val="accent2">
                <a:lumMod val="10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ln w="19050">
            <a:solidFill>
              <a:schemeClr val="accent2"/>
            </a:solidFill>
          </a:ln>
        </p:spPr>
        <p:txBody>
          <a:bodyPr>
            <a:normAutofit/>
          </a:bodyPr>
          <a:lstStyle/>
          <a:p>
            <a:pPr algn="ctr"/>
            <a:r>
              <a:rPr lang="es-ES" sz="3200" b="1" dirty="0">
                <a:solidFill>
                  <a:schemeClr val="accent2"/>
                </a:solidFill>
                <a:latin typeface="+mn-lt"/>
              </a:rPr>
              <a:t>RENOVACIÓ JUNTA DIRECTIVA 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5032375"/>
          </a:xfrm>
        </p:spPr>
        <p:txBody>
          <a:bodyPr>
            <a:norm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S" sz="18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President</a:t>
            </a:r>
            <a:r>
              <a:rPr lang="es-ES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	Josep Maria Martínez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S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Vicepresidenta:	Montserrat Collado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S" sz="18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Secretari</a:t>
            </a:r>
            <a:r>
              <a:rPr lang="es-ES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	Gaspar Fernández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S" sz="18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Tresorer</a:t>
            </a:r>
            <a:r>
              <a:rPr lang="es-ES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	Josep Lluís Gómez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S" sz="18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Vocals</a:t>
            </a:r>
            <a:r>
              <a:rPr lang="es-ES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	M. Lluïsa Tobalina , Artur Marquès, Purificación </a:t>
            </a:r>
            <a:r>
              <a:rPr lang="es-ES" sz="18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Marsá</a:t>
            </a:r>
            <a:r>
              <a:rPr lang="es-ES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Magda Baró</a:t>
            </a:r>
            <a:r>
              <a:rPr lang="es-ES" sz="1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s-ES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Pere Puig, Joan Ribas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endParaRPr lang="es-ES" sz="18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S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Alta:		</a:t>
            </a:r>
            <a:r>
              <a:rPr lang="es-ES" sz="1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Graciela </a:t>
            </a:r>
            <a:r>
              <a:rPr lang="es-ES" sz="18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Mompó</a:t>
            </a:r>
            <a:endParaRPr lang="es-ES" sz="8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endParaRPr lang="es-ES" sz="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endParaRPr lang="es-ES" sz="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>
              <a:buNone/>
            </a:pPr>
            <a:endParaRPr lang="es-ES" sz="1100" dirty="0">
              <a:solidFill>
                <a:srgbClr val="000000"/>
              </a:solidFill>
            </a:endParaRPr>
          </a:p>
          <a:p>
            <a:pPr marL="0" lvl="0" indent="0">
              <a:buNone/>
            </a:pPr>
            <a:endParaRPr lang="es-ES" sz="1100" dirty="0">
              <a:solidFill>
                <a:srgbClr val="000000"/>
              </a:solidFill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s-E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A14BF7B5-A11B-4E4A-95C1-0833108F5D44}"/>
              </a:ext>
            </a:extLst>
          </p:cNvPr>
          <p:cNvSpPr/>
          <p:nvPr/>
        </p:nvSpPr>
        <p:spPr>
          <a:xfrm>
            <a:off x="3048000" y="-187374"/>
            <a:ext cx="6096000" cy="4801314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09EF2255-353C-4008-8759-6B644578DF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84099" y="403012"/>
            <a:ext cx="2024047" cy="1249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7969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2000">
              <a:schemeClr val="accent2">
                <a:lumMod val="0"/>
                <a:lumOff val="100000"/>
              </a:schemeClr>
            </a:gs>
            <a:gs pos="81000">
              <a:schemeClr val="accent2">
                <a:lumMod val="0"/>
                <a:lumOff val="100000"/>
              </a:schemeClr>
            </a:gs>
            <a:gs pos="98000">
              <a:schemeClr val="accent2">
                <a:lumMod val="10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38200" y="2506662"/>
            <a:ext cx="10515600" cy="43513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s-ES" sz="4400" b="1" dirty="0">
                <a:solidFill>
                  <a:schemeClr val="accent2"/>
                </a:solidFill>
              </a:rPr>
              <a:t>5.     OBJECTIUS I ACTIVITATS 2021</a:t>
            </a:r>
            <a:endParaRPr lang="es-ES" sz="4400" dirty="0">
              <a:solidFill>
                <a:schemeClr val="accent2"/>
              </a:solidFill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66334A78-EBFC-4C64-B001-1DC9A51DD4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3976" y="4057437"/>
            <a:ext cx="2024047" cy="1249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959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0"/>
                <a:lumOff val="100000"/>
              </a:schemeClr>
            </a:gs>
            <a:gs pos="83000">
              <a:schemeClr val="accent2">
                <a:lumMod val="0"/>
                <a:lumOff val="100000"/>
              </a:schemeClr>
            </a:gs>
            <a:gs pos="100000">
              <a:schemeClr val="accent2">
                <a:lumMod val="10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ln w="19050">
            <a:solidFill>
              <a:schemeClr val="accent2"/>
            </a:solidFill>
          </a:ln>
        </p:spPr>
        <p:txBody>
          <a:bodyPr>
            <a:normAutofit/>
          </a:bodyPr>
          <a:lstStyle/>
          <a:p>
            <a:r>
              <a:rPr lang="es-ES" sz="3200" b="1" dirty="0">
                <a:solidFill>
                  <a:schemeClr val="accent2"/>
                </a:solidFill>
                <a:latin typeface="+mn-lt"/>
              </a:rPr>
              <a:t>                                OBJECTIUS 2021</a:t>
            </a:r>
            <a:br>
              <a:rPr lang="es-ES" sz="3200" b="1" dirty="0">
                <a:solidFill>
                  <a:schemeClr val="accent2"/>
                </a:solidFill>
                <a:latin typeface="+mn-lt"/>
              </a:rPr>
            </a:br>
            <a:endParaRPr lang="es-ES" sz="3200" b="1" dirty="0">
              <a:solidFill>
                <a:schemeClr val="accent2"/>
              </a:solidFill>
              <a:latin typeface="+mn-lt"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5032375"/>
          </a:xfrm>
        </p:spPr>
        <p:txBody>
          <a:bodyPr>
            <a:normAutofit fontScale="25000" lnSpcReduction="20000"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S" sz="7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Donar </a:t>
            </a:r>
            <a:r>
              <a:rPr lang="es-ES" sz="7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suport</a:t>
            </a:r>
            <a:r>
              <a:rPr lang="es-ES" sz="7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emocional a </a:t>
            </a:r>
            <a:r>
              <a:rPr lang="es-ES" sz="7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pacients</a:t>
            </a:r>
            <a:r>
              <a:rPr lang="es-ES" sz="7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 </a:t>
            </a:r>
            <a:r>
              <a:rPr lang="es-ES" sz="7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familiars</a:t>
            </a:r>
            <a:r>
              <a:rPr lang="es-ES" sz="7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(via </a:t>
            </a:r>
            <a:r>
              <a:rPr lang="es-ES" sz="7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telemàtica</a:t>
            </a:r>
            <a:r>
              <a:rPr lang="es-ES" sz="7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s-ES" sz="7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telefònica</a:t>
            </a:r>
            <a:r>
              <a:rPr lang="es-ES" sz="7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…)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S" sz="7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Manteniment</a:t>
            </a:r>
            <a:r>
              <a:rPr lang="es-ES" sz="7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7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activitat</a:t>
            </a:r>
            <a:r>
              <a:rPr lang="es-ES" sz="7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 </a:t>
            </a:r>
            <a:r>
              <a:rPr lang="es-ES" sz="7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millorar</a:t>
            </a:r>
            <a:r>
              <a:rPr lang="es-ES" sz="7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la </a:t>
            </a:r>
            <a:r>
              <a:rPr lang="es-ES" sz="7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difusió</a:t>
            </a:r>
            <a:r>
              <a:rPr lang="es-ES" sz="7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7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dels</a:t>
            </a:r>
            <a:r>
              <a:rPr lang="es-ES" sz="7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pisos </a:t>
            </a:r>
            <a:r>
              <a:rPr lang="es-ES" sz="7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d’acollida</a:t>
            </a:r>
            <a:endParaRPr lang="es-ES" sz="7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S" sz="7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Consolidar el </a:t>
            </a:r>
            <a:r>
              <a:rPr lang="es-ES" sz="7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Grup</a:t>
            </a:r>
            <a:r>
              <a:rPr lang="es-ES" sz="7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 </a:t>
            </a:r>
            <a:r>
              <a:rPr lang="es-ES" sz="7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Voluntariat</a:t>
            </a:r>
            <a:r>
              <a:rPr lang="es-ES" sz="7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7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amb</a:t>
            </a:r>
            <a:r>
              <a:rPr lang="es-ES" sz="7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un </a:t>
            </a:r>
            <a:r>
              <a:rPr lang="es-ES" sz="7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nou</a:t>
            </a:r>
            <a:r>
              <a:rPr lang="es-ES" sz="7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responsable i </a:t>
            </a:r>
            <a:r>
              <a:rPr lang="es-ES" sz="7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aplicació</a:t>
            </a:r>
            <a:r>
              <a:rPr lang="es-ES" sz="7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7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nou</a:t>
            </a:r>
            <a:r>
              <a:rPr lang="es-ES" sz="7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7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pla</a:t>
            </a:r>
            <a:r>
              <a:rPr lang="es-ES" sz="7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 </a:t>
            </a:r>
            <a:r>
              <a:rPr lang="es-ES" sz="7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voluntariat</a:t>
            </a:r>
            <a:endParaRPr lang="es-ES" sz="7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S" sz="7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Acompliment</a:t>
            </a:r>
            <a:r>
              <a:rPr lang="es-ES" sz="7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del </a:t>
            </a:r>
            <a:r>
              <a:rPr lang="es-ES" sz="7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pressupost</a:t>
            </a:r>
            <a:r>
              <a:rPr lang="es-ES" sz="7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2021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S" sz="7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Captar </a:t>
            </a:r>
            <a:r>
              <a:rPr lang="es-ES" sz="7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nous</a:t>
            </a:r>
            <a:r>
              <a:rPr lang="es-ES" sz="7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7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voluntaris</a:t>
            </a:r>
            <a:r>
              <a:rPr lang="es-ES" sz="7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 </a:t>
            </a:r>
            <a:r>
              <a:rPr lang="es-ES" sz="7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associats</a:t>
            </a:r>
            <a:endParaRPr lang="es-ES" sz="7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S" sz="7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Aplicar el </a:t>
            </a:r>
            <a:r>
              <a:rPr lang="es-ES" sz="7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pla</a:t>
            </a:r>
            <a:r>
              <a:rPr lang="es-ES" sz="7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 </a:t>
            </a:r>
            <a:r>
              <a:rPr lang="es-ES" sz="7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voluntariat</a:t>
            </a:r>
            <a:r>
              <a:rPr lang="es-ES" sz="7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7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extrahospitalari</a:t>
            </a:r>
            <a:endParaRPr lang="es-ES" sz="7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S" sz="7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Captar noves </a:t>
            </a:r>
            <a:r>
              <a:rPr lang="es-ES" sz="7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subvencions</a:t>
            </a:r>
            <a:r>
              <a:rPr lang="es-ES" sz="7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s-ES" sz="7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laboratoris</a:t>
            </a:r>
            <a:endParaRPr lang="es-ES" sz="7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S" sz="7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Donar </a:t>
            </a:r>
            <a:r>
              <a:rPr lang="es-ES" sz="7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visibilitat</a:t>
            </a:r>
            <a:r>
              <a:rPr lang="es-ES" sz="7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7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als</a:t>
            </a:r>
            <a:r>
              <a:rPr lang="es-ES" sz="7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7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nostres</a:t>
            </a:r>
            <a:r>
              <a:rPr lang="es-ES" sz="7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7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projectes</a:t>
            </a:r>
            <a:endParaRPr lang="es-ES" sz="7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S" sz="7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Millorar</a:t>
            </a:r>
            <a:r>
              <a:rPr lang="es-ES" sz="7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en la comunicación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S" sz="7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Potenciar les </a:t>
            </a:r>
            <a:r>
              <a:rPr lang="es-ES" sz="7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delegacions</a:t>
            </a:r>
            <a:endParaRPr lang="es-ES" sz="7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endParaRPr lang="es-ES" sz="7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s-ES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s-ES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s-ES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endParaRPr lang="es-ES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s-ES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lvl="1" indent="0">
              <a:lnSpc>
                <a:spcPct val="107000"/>
              </a:lnSpc>
              <a:spcAft>
                <a:spcPts val="800"/>
              </a:spcAft>
              <a:buNone/>
            </a:pPr>
            <a:endParaRPr lang="es-ES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lvl="1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s-ES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A14BF7B5-A11B-4E4A-95C1-0833108F5D44}"/>
              </a:ext>
            </a:extLst>
          </p:cNvPr>
          <p:cNvSpPr/>
          <p:nvPr/>
        </p:nvSpPr>
        <p:spPr>
          <a:xfrm>
            <a:off x="3048000" y="-187374"/>
            <a:ext cx="6096000" cy="4801314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09EF2255-353C-4008-8759-6B644578DF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99088" y="403012"/>
            <a:ext cx="2024047" cy="1249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0719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0"/>
                <a:lumOff val="100000"/>
              </a:schemeClr>
            </a:gs>
            <a:gs pos="83000">
              <a:schemeClr val="accent2">
                <a:lumMod val="0"/>
                <a:lumOff val="100000"/>
              </a:schemeClr>
            </a:gs>
            <a:gs pos="100000">
              <a:schemeClr val="accent2">
                <a:lumMod val="10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ln w="19050">
            <a:solidFill>
              <a:schemeClr val="accent2"/>
            </a:solidFill>
          </a:ln>
        </p:spPr>
        <p:txBody>
          <a:bodyPr>
            <a:normAutofit/>
          </a:bodyPr>
          <a:lstStyle/>
          <a:p>
            <a:r>
              <a:rPr lang="es-ES" sz="3200" b="1" dirty="0">
                <a:solidFill>
                  <a:schemeClr val="accent2"/>
                </a:solidFill>
                <a:latin typeface="+mn-lt"/>
              </a:rPr>
              <a:t>                                ACTIVITATS 2021</a:t>
            </a:r>
            <a:br>
              <a:rPr lang="es-ES" sz="3200" b="1" dirty="0">
                <a:solidFill>
                  <a:schemeClr val="accent2"/>
                </a:solidFill>
                <a:latin typeface="+mn-lt"/>
              </a:rPr>
            </a:br>
            <a:endParaRPr lang="es-ES" sz="3200" b="1" dirty="0">
              <a:solidFill>
                <a:schemeClr val="accent2"/>
              </a:solidFill>
              <a:latin typeface="+mn-lt"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5032375"/>
          </a:xfrm>
        </p:spPr>
        <p:txBody>
          <a:bodyPr>
            <a:normAutofit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endParaRPr lang="es-ES" sz="7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s-ES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s-ES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s-ES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endParaRPr lang="es-ES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s-ES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lvl="1" indent="0">
              <a:lnSpc>
                <a:spcPct val="107000"/>
              </a:lnSpc>
              <a:spcAft>
                <a:spcPts val="800"/>
              </a:spcAft>
              <a:buNone/>
            </a:pPr>
            <a:endParaRPr lang="es-ES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lvl="1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s-ES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A14BF7B5-A11B-4E4A-95C1-0833108F5D44}"/>
              </a:ext>
            </a:extLst>
          </p:cNvPr>
          <p:cNvSpPr/>
          <p:nvPr/>
        </p:nvSpPr>
        <p:spPr>
          <a:xfrm>
            <a:off x="3048000" y="-187374"/>
            <a:ext cx="6096000" cy="4801314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09EF2255-353C-4008-8759-6B644578DF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99088" y="403012"/>
            <a:ext cx="2024047" cy="1249788"/>
          </a:xfrm>
          <a:prstGeom prst="rect">
            <a:avLst/>
          </a:prstGeom>
        </p:spPr>
      </p:pic>
      <p:graphicFrame>
        <p:nvGraphicFramePr>
          <p:cNvPr id="75" name="Tabla 74">
            <a:extLst>
              <a:ext uri="{FF2B5EF4-FFF2-40B4-BE49-F238E27FC236}">
                <a16:creationId xmlns:a16="http://schemas.microsoft.com/office/drawing/2014/main" id="{58FECF03-C72D-4AD7-9D33-7EB2E88C525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40946858"/>
              </p:ext>
            </p:extLst>
          </p:nvPr>
        </p:nvGraphicFramePr>
        <p:xfrm>
          <a:off x="3549304" y="1737988"/>
          <a:ext cx="5594696" cy="5032376"/>
        </p:xfrm>
        <a:graphic>
          <a:graphicData uri="http://schemas.openxmlformats.org/drawingml/2006/table">
            <a:tbl>
              <a:tblPr firstRow="1" firstCol="1" bandRow="1"/>
              <a:tblGrid>
                <a:gridCol w="909399">
                  <a:extLst>
                    <a:ext uri="{9D8B030D-6E8A-4147-A177-3AD203B41FA5}">
                      <a16:colId xmlns:a16="http://schemas.microsoft.com/office/drawing/2014/main" val="4173220763"/>
                    </a:ext>
                  </a:extLst>
                </a:gridCol>
                <a:gridCol w="3258730">
                  <a:extLst>
                    <a:ext uri="{9D8B030D-6E8A-4147-A177-3AD203B41FA5}">
                      <a16:colId xmlns:a16="http://schemas.microsoft.com/office/drawing/2014/main" val="2204277953"/>
                    </a:ext>
                  </a:extLst>
                </a:gridCol>
                <a:gridCol w="1426567">
                  <a:extLst>
                    <a:ext uri="{9D8B030D-6E8A-4147-A177-3AD203B41FA5}">
                      <a16:colId xmlns:a16="http://schemas.microsoft.com/office/drawing/2014/main" val="1135043919"/>
                    </a:ext>
                  </a:extLst>
                </a:gridCol>
              </a:tblGrid>
              <a:tr h="50523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a-ES" sz="1000" b="1" dirty="0">
                          <a:solidFill>
                            <a:srgbClr val="181717"/>
                          </a:solidFill>
                          <a:effectLst/>
                          <a:latin typeface="Trebuchet MS" panose="020B0603020202020204" pitchFamily="34" charset="0"/>
                          <a:ea typeface="Trebuchet MS" panose="020B0603020202020204" pitchFamily="34" charset="0"/>
                          <a:cs typeface="Trebuchet MS" panose="020B0603020202020204" pitchFamily="34" charset="0"/>
                        </a:rPr>
                        <a:t>MAIG </a:t>
                      </a:r>
                      <a:endParaRPr lang="ca-ES" sz="9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a-ES" sz="1000" b="1" dirty="0">
                          <a:solidFill>
                            <a:srgbClr val="181717"/>
                          </a:solidFill>
                          <a:effectLst/>
                          <a:latin typeface="Trebuchet MS" panose="020B0603020202020204" pitchFamily="34" charset="0"/>
                          <a:ea typeface="Trebuchet MS" panose="020B0603020202020204" pitchFamily="34" charset="0"/>
                          <a:cs typeface="Trebuchet MS" panose="020B0603020202020204" pitchFamily="34" charset="0"/>
                        </a:rPr>
                        <a:t> </a:t>
                      </a:r>
                      <a:endParaRPr lang="ca-ES" sz="9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8824" marR="60837" marT="17458" marB="17458" anchor="b">
                    <a:lnL w="12700" cap="flat" cmpd="sng" algn="ctr">
                      <a:solidFill>
                        <a:srgbClr val="7374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374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EDBC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a-ES" sz="1000" b="1">
                          <a:solidFill>
                            <a:srgbClr val="181717"/>
                          </a:solidFill>
                          <a:effectLst/>
                          <a:latin typeface="Trebuchet MS" panose="020B0603020202020204" pitchFamily="34" charset="0"/>
                          <a:ea typeface="Trebuchet MS" panose="020B0603020202020204" pitchFamily="34" charset="0"/>
                          <a:cs typeface="Trebuchet MS" panose="020B0603020202020204" pitchFamily="34" charset="0"/>
                        </a:rPr>
                        <a:t> JUNTA AMTHC </a:t>
                      </a:r>
                      <a:endParaRPr lang="ca-ES" sz="9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8824" marR="60837" marT="17458" marB="17458" anchor="b">
                    <a:lnL w="12700" cap="flat" cmpd="sng" algn="ctr">
                      <a:solidFill>
                        <a:srgbClr val="7374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374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EDBC3"/>
                    </a:solidFill>
                  </a:tcPr>
                </a:tc>
                <a:tc>
                  <a:txBody>
                    <a:bodyPr/>
                    <a:lstStyle/>
                    <a:p>
                      <a:pPr marL="106045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a-ES" sz="1000" b="1">
                          <a:solidFill>
                            <a:srgbClr val="181717"/>
                          </a:solidFill>
                          <a:effectLst/>
                          <a:latin typeface="Trebuchet MS" panose="020B0603020202020204" pitchFamily="34" charset="0"/>
                          <a:ea typeface="Trebuchet MS" panose="020B0603020202020204" pitchFamily="34" charset="0"/>
                          <a:cs typeface="Trebuchet MS" panose="020B0603020202020204" pitchFamily="34" charset="0"/>
                        </a:rPr>
                        <a:t>12 DE MAIG</a:t>
                      </a:r>
                      <a:endParaRPr lang="ca-ES" sz="9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8824" marR="60837" marT="17458" marB="17458" anchor="b">
                    <a:lnL w="12700" cap="flat" cmpd="sng" algn="ctr">
                      <a:solidFill>
                        <a:srgbClr val="7374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374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EDBC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9389604"/>
                  </a:ext>
                </a:extLst>
              </a:tr>
              <a:tr h="22819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a-ES" sz="1000" b="1">
                          <a:solidFill>
                            <a:srgbClr val="181717"/>
                          </a:solidFill>
                          <a:effectLst/>
                          <a:latin typeface="Trebuchet MS" panose="020B0603020202020204" pitchFamily="34" charset="0"/>
                          <a:ea typeface="Trebuchet MS" panose="020B0603020202020204" pitchFamily="34" charset="0"/>
                          <a:cs typeface="Trebuchet MS" panose="020B0603020202020204" pitchFamily="34" charset="0"/>
                        </a:rPr>
                        <a:t> </a:t>
                      </a:r>
                      <a:endParaRPr lang="ca-ES" sz="9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8824" marR="60837" marT="17458" marB="17458">
                    <a:lnL w="12700" cap="flat" cmpd="sng" algn="ctr">
                      <a:solidFill>
                        <a:srgbClr val="7374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374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EDBC3"/>
                    </a:solidFill>
                  </a:tcPr>
                </a:tc>
                <a:tc>
                  <a:txBody>
                    <a:bodyPr/>
                    <a:lstStyle/>
                    <a:p>
                      <a:pPr marL="34925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a-ES" sz="1000" b="1">
                          <a:solidFill>
                            <a:srgbClr val="181717"/>
                          </a:solidFill>
                          <a:effectLst/>
                          <a:latin typeface="Trebuchet MS" panose="020B0603020202020204" pitchFamily="34" charset="0"/>
                          <a:ea typeface="Trebuchet MS" panose="020B0603020202020204" pitchFamily="34" charset="0"/>
                          <a:cs typeface="Trebuchet MS" panose="020B0603020202020204" pitchFamily="34" charset="0"/>
                        </a:rPr>
                        <a:t>TARDES DE T -  ZOOM DE 17 A 18 H.  </a:t>
                      </a:r>
                      <a:endParaRPr lang="ca-ES" sz="9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8824" marR="60837" marT="17458" marB="17458">
                    <a:lnL w="12700" cap="flat" cmpd="sng" algn="ctr">
                      <a:solidFill>
                        <a:srgbClr val="7374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374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EDBC3"/>
                    </a:solidFill>
                  </a:tcPr>
                </a:tc>
                <a:tc>
                  <a:txBody>
                    <a:bodyPr/>
                    <a:lstStyle/>
                    <a:p>
                      <a:pPr marL="106045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a-ES" sz="1000" b="1">
                          <a:solidFill>
                            <a:srgbClr val="181717"/>
                          </a:solidFill>
                          <a:effectLst/>
                          <a:latin typeface="Trebuchet MS" panose="020B0603020202020204" pitchFamily="34" charset="0"/>
                          <a:ea typeface="Trebuchet MS" panose="020B0603020202020204" pitchFamily="34" charset="0"/>
                          <a:cs typeface="Trebuchet MS" panose="020B0603020202020204" pitchFamily="34" charset="0"/>
                        </a:rPr>
                        <a:t>26 DE MAIG</a:t>
                      </a:r>
                      <a:endParaRPr lang="ca-ES" sz="9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8824" marR="60837" marT="17458" marB="17458">
                    <a:lnL w="12700" cap="flat" cmpd="sng" algn="ctr">
                      <a:solidFill>
                        <a:srgbClr val="7374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374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EDBC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8734440"/>
                  </a:ext>
                </a:extLst>
              </a:tr>
              <a:tr h="27465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a-ES" sz="1000" b="1">
                          <a:solidFill>
                            <a:srgbClr val="181717"/>
                          </a:solidFill>
                          <a:effectLst/>
                          <a:latin typeface="Trebuchet MS" panose="020B0603020202020204" pitchFamily="34" charset="0"/>
                          <a:ea typeface="Trebuchet MS" panose="020B0603020202020204" pitchFamily="34" charset="0"/>
                          <a:cs typeface="Trebuchet MS" panose="020B0603020202020204" pitchFamily="34" charset="0"/>
                        </a:rPr>
                        <a:t>JUNY </a:t>
                      </a:r>
                      <a:endParaRPr lang="ca-ES" sz="9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8824" marR="60837" marT="17458" marB="17458" anchor="b">
                    <a:lnL w="12700" cap="flat" cmpd="sng" algn="ctr">
                      <a:solidFill>
                        <a:srgbClr val="7374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374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34925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a-ES" sz="1000" b="1">
                          <a:solidFill>
                            <a:srgbClr val="181717"/>
                          </a:solidFill>
                          <a:effectLst/>
                          <a:latin typeface="Trebuchet MS" panose="020B0603020202020204" pitchFamily="34" charset="0"/>
                          <a:ea typeface="Trebuchet MS" panose="020B0603020202020204" pitchFamily="34" charset="0"/>
                          <a:cs typeface="Trebuchet MS" panose="020B0603020202020204" pitchFamily="34" charset="0"/>
                        </a:rPr>
                        <a:t>DIA DEL DONANT </a:t>
                      </a:r>
                      <a:endParaRPr lang="ca-ES" sz="9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8824" marR="60837" marT="17458" marB="17458" anchor="b">
                    <a:lnL w="12700" cap="flat" cmpd="sng" algn="ctr">
                      <a:solidFill>
                        <a:srgbClr val="7374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374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106045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a-ES" sz="1000" b="1">
                          <a:solidFill>
                            <a:srgbClr val="181717"/>
                          </a:solidFill>
                          <a:effectLst/>
                          <a:latin typeface="Trebuchet MS" panose="020B0603020202020204" pitchFamily="34" charset="0"/>
                          <a:ea typeface="Trebuchet MS" panose="020B0603020202020204" pitchFamily="34" charset="0"/>
                          <a:cs typeface="Trebuchet MS" panose="020B0603020202020204" pitchFamily="34" charset="0"/>
                        </a:rPr>
                        <a:t>3 DE JUNY</a:t>
                      </a:r>
                      <a:endParaRPr lang="ca-ES" sz="9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8824" marR="60837" marT="17458" marB="17458" anchor="b">
                    <a:lnL w="12700" cap="flat" cmpd="sng" algn="ctr">
                      <a:solidFill>
                        <a:srgbClr val="7374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374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6961118"/>
                  </a:ext>
                </a:extLst>
              </a:tr>
              <a:tr h="21099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a-ES" sz="1000" b="1">
                          <a:solidFill>
                            <a:srgbClr val="181717"/>
                          </a:solidFill>
                          <a:effectLst/>
                          <a:latin typeface="Trebuchet MS" panose="020B0603020202020204" pitchFamily="34" charset="0"/>
                          <a:ea typeface="Trebuchet MS" panose="020B0603020202020204" pitchFamily="34" charset="0"/>
                          <a:cs typeface="Trebuchet MS" panose="020B0603020202020204" pitchFamily="34" charset="0"/>
                        </a:rPr>
                        <a:t> </a:t>
                      </a:r>
                      <a:endParaRPr lang="ca-ES" sz="9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8824" marR="60837" marT="17458" marB="17458">
                    <a:lnL w="12700" cap="flat" cmpd="sng" algn="ctr">
                      <a:solidFill>
                        <a:srgbClr val="7374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374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34925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a-ES" sz="1000" b="1">
                          <a:solidFill>
                            <a:srgbClr val="181717"/>
                          </a:solidFill>
                          <a:effectLst/>
                          <a:latin typeface="Trebuchet MS" panose="020B0603020202020204" pitchFamily="34" charset="0"/>
                          <a:ea typeface="Trebuchet MS" panose="020B0603020202020204" pitchFamily="34" charset="0"/>
                          <a:cs typeface="Trebuchet MS" panose="020B0603020202020204" pitchFamily="34" charset="0"/>
                        </a:rPr>
                        <a:t>CAMINADA D’AGRAÏMENT AL DONANT </a:t>
                      </a:r>
                      <a:endParaRPr lang="ca-ES" sz="9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8824" marR="60837" marT="17458" marB="17458">
                    <a:lnL w="12700" cap="flat" cmpd="sng" algn="ctr">
                      <a:solidFill>
                        <a:srgbClr val="7374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374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106045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a-ES" sz="1000" b="1">
                          <a:solidFill>
                            <a:srgbClr val="181717"/>
                          </a:solidFill>
                          <a:effectLst/>
                          <a:latin typeface="Trebuchet MS" panose="020B0603020202020204" pitchFamily="34" charset="0"/>
                          <a:ea typeface="Trebuchet MS" panose="020B0603020202020204" pitchFamily="34" charset="0"/>
                          <a:cs typeface="Trebuchet MS" panose="020B0603020202020204" pitchFamily="34" charset="0"/>
                        </a:rPr>
                        <a:t>6 DE JUNY</a:t>
                      </a:r>
                      <a:endParaRPr lang="ca-ES" sz="9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8824" marR="60837" marT="17458" marB="17458">
                    <a:lnL w="12700" cap="flat" cmpd="sng" algn="ctr">
                      <a:solidFill>
                        <a:srgbClr val="7374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374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47804745"/>
                  </a:ext>
                </a:extLst>
              </a:tr>
              <a:tr h="79947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a-ES" sz="1000" b="1">
                          <a:solidFill>
                            <a:srgbClr val="181717"/>
                          </a:solidFill>
                          <a:effectLst/>
                          <a:latin typeface="Trebuchet MS" panose="020B0603020202020204" pitchFamily="34" charset="0"/>
                          <a:ea typeface="Trebuchet MS" panose="020B0603020202020204" pitchFamily="34" charset="0"/>
                          <a:cs typeface="Trebuchet MS" panose="020B0603020202020204" pitchFamily="34" charset="0"/>
                        </a:rPr>
                        <a:t> </a:t>
                      </a:r>
                      <a:endParaRPr lang="ca-ES" sz="9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a-ES" sz="1000" b="1">
                          <a:solidFill>
                            <a:srgbClr val="181717"/>
                          </a:solidFill>
                          <a:effectLst/>
                          <a:latin typeface="Trebuchet MS" panose="020B0603020202020204" pitchFamily="34" charset="0"/>
                          <a:ea typeface="Trebuchet MS" panose="020B0603020202020204" pitchFamily="34" charset="0"/>
                          <a:cs typeface="Trebuchet MS" panose="020B0603020202020204" pitchFamily="34" charset="0"/>
                        </a:rPr>
                        <a:t> </a:t>
                      </a:r>
                      <a:endParaRPr lang="ca-ES" sz="9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a-ES" sz="1000" b="1">
                          <a:solidFill>
                            <a:srgbClr val="181717"/>
                          </a:solidFill>
                          <a:effectLst/>
                          <a:latin typeface="Trebuchet MS" panose="020B0603020202020204" pitchFamily="34" charset="0"/>
                          <a:ea typeface="Trebuchet MS" panose="020B0603020202020204" pitchFamily="34" charset="0"/>
                          <a:cs typeface="Trebuchet MS" panose="020B0603020202020204" pitchFamily="34" charset="0"/>
                        </a:rPr>
                        <a:t> </a:t>
                      </a:r>
                      <a:endParaRPr lang="ca-ES" sz="9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8824" marR="60837" marT="17458" marB="17458">
                    <a:lnL w="12700" cap="flat" cmpd="sng" algn="ctr">
                      <a:solidFill>
                        <a:srgbClr val="7374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374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34925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a-ES" sz="1000" b="1">
                          <a:solidFill>
                            <a:srgbClr val="181717"/>
                          </a:solidFill>
                          <a:effectLst/>
                          <a:latin typeface="Trebuchet MS" panose="020B0603020202020204" pitchFamily="34" charset="0"/>
                          <a:ea typeface="Trebuchet MS" panose="020B0603020202020204" pitchFamily="34" charset="0"/>
                          <a:cs typeface="Trebuchet MS" panose="020B0603020202020204" pitchFamily="34" charset="0"/>
                        </a:rPr>
                        <a:t>JORNADA EL BUS DE LA SANG </a:t>
                      </a:r>
                      <a:endParaRPr lang="ca-ES" sz="9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925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a-ES" sz="1000" b="1">
                          <a:solidFill>
                            <a:srgbClr val="181717"/>
                          </a:solidFill>
                          <a:effectLst/>
                          <a:latin typeface="Trebuchet MS" panose="020B0603020202020204" pitchFamily="34" charset="0"/>
                          <a:ea typeface="Trebuchet MS" panose="020B0603020202020204" pitchFamily="34" charset="0"/>
                          <a:cs typeface="Trebuchet MS" panose="020B0603020202020204" pitchFamily="34" charset="0"/>
                        </a:rPr>
                        <a:t>MOSTRA D’ENTITATS A LLEFIÀ </a:t>
                      </a:r>
                      <a:endParaRPr lang="ca-ES" sz="9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925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a-ES" sz="1000" b="1">
                          <a:solidFill>
                            <a:srgbClr val="181717"/>
                          </a:solidFill>
                          <a:effectLst/>
                          <a:latin typeface="Trebuchet MS" panose="020B0603020202020204" pitchFamily="34" charset="0"/>
                          <a:ea typeface="Trebuchet MS" panose="020B0603020202020204" pitchFamily="34" charset="0"/>
                          <a:cs typeface="Trebuchet MS" panose="020B0603020202020204" pitchFamily="34" charset="0"/>
                        </a:rPr>
                        <a:t>TARDES DE T ZOOM DE 17 A 18 H.  </a:t>
                      </a:r>
                      <a:endParaRPr lang="ca-ES" sz="9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8824" marR="60837" marT="17458" marB="17458">
                    <a:lnL w="12700" cap="flat" cmpd="sng" algn="ctr">
                      <a:solidFill>
                        <a:srgbClr val="7374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374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106045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a-ES" sz="1000" b="1">
                          <a:solidFill>
                            <a:srgbClr val="181717"/>
                          </a:solidFill>
                          <a:effectLst/>
                          <a:latin typeface="Trebuchet MS" panose="020B0603020202020204" pitchFamily="34" charset="0"/>
                          <a:ea typeface="Trebuchet MS" panose="020B0603020202020204" pitchFamily="34" charset="0"/>
                          <a:cs typeface="Trebuchet MS" panose="020B0603020202020204" pitchFamily="34" charset="0"/>
                        </a:rPr>
                        <a:t>30 DE JUNY</a:t>
                      </a:r>
                      <a:endParaRPr lang="ca-ES" sz="9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8824" marR="60837" marT="17458" marB="17458" anchor="b">
                    <a:lnL w="12700" cap="flat" cmpd="sng" algn="ctr">
                      <a:solidFill>
                        <a:srgbClr val="7374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374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99343365"/>
                  </a:ext>
                </a:extLst>
              </a:tr>
              <a:tr h="34817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a-ES" sz="1000" b="1">
                          <a:solidFill>
                            <a:srgbClr val="181717"/>
                          </a:solidFill>
                          <a:effectLst/>
                          <a:latin typeface="Trebuchet MS" panose="020B0603020202020204" pitchFamily="34" charset="0"/>
                          <a:ea typeface="Trebuchet MS" panose="020B0603020202020204" pitchFamily="34" charset="0"/>
                          <a:cs typeface="Trebuchet MS" panose="020B0603020202020204" pitchFamily="34" charset="0"/>
                        </a:rPr>
                        <a:t>JULIOL </a:t>
                      </a:r>
                      <a:endParaRPr lang="ca-ES" sz="9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8824" marR="60837" marT="17458" marB="17458" anchor="ctr">
                    <a:lnL w="12700" cap="flat" cmpd="sng" algn="ctr">
                      <a:solidFill>
                        <a:srgbClr val="7374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374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EDBC3"/>
                    </a:solidFill>
                  </a:tcPr>
                </a:tc>
                <a:tc>
                  <a:txBody>
                    <a:bodyPr/>
                    <a:lstStyle/>
                    <a:p>
                      <a:pPr marL="34925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a-ES" sz="1000" b="1">
                          <a:solidFill>
                            <a:srgbClr val="181717"/>
                          </a:solidFill>
                          <a:effectLst/>
                          <a:latin typeface="Trebuchet MS" panose="020B0603020202020204" pitchFamily="34" charset="0"/>
                          <a:ea typeface="Trebuchet MS" panose="020B0603020202020204" pitchFamily="34" charset="0"/>
                          <a:cs typeface="Trebuchet MS" panose="020B0603020202020204" pitchFamily="34" charset="0"/>
                        </a:rPr>
                        <a:t>TROBADA DE SOCIS </a:t>
                      </a:r>
                      <a:endParaRPr lang="ca-ES" sz="9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8824" marR="60837" marT="17458" marB="17458" anchor="ctr">
                    <a:lnL w="12700" cap="flat" cmpd="sng" algn="ctr">
                      <a:solidFill>
                        <a:srgbClr val="7374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374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EDBC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a-ES" sz="9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78824" marR="60837" marT="17458" marB="17458">
                    <a:lnL w="12700" cap="flat" cmpd="sng" algn="ctr">
                      <a:solidFill>
                        <a:srgbClr val="7374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374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EDBC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86165703"/>
                  </a:ext>
                </a:extLst>
              </a:tr>
              <a:tr h="79947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a-ES" sz="1000" b="1">
                          <a:solidFill>
                            <a:srgbClr val="181717"/>
                          </a:solidFill>
                          <a:effectLst/>
                          <a:latin typeface="Trebuchet MS" panose="020B0603020202020204" pitchFamily="34" charset="0"/>
                          <a:ea typeface="Trebuchet MS" panose="020B0603020202020204" pitchFamily="34" charset="0"/>
                          <a:cs typeface="Trebuchet MS" panose="020B0603020202020204" pitchFamily="34" charset="0"/>
                        </a:rPr>
                        <a:t>SETEMBRE </a:t>
                      </a:r>
                      <a:endParaRPr lang="ca-ES" sz="9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a-ES" sz="1000" b="1">
                          <a:solidFill>
                            <a:srgbClr val="181717"/>
                          </a:solidFill>
                          <a:effectLst/>
                          <a:latin typeface="Trebuchet MS" panose="020B0603020202020204" pitchFamily="34" charset="0"/>
                          <a:ea typeface="Trebuchet MS" panose="020B0603020202020204" pitchFamily="34" charset="0"/>
                          <a:cs typeface="Trebuchet MS" panose="020B0603020202020204" pitchFamily="34" charset="0"/>
                        </a:rPr>
                        <a:t> </a:t>
                      </a:r>
                      <a:endParaRPr lang="ca-ES" sz="9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a-ES" sz="1000" b="1">
                          <a:solidFill>
                            <a:srgbClr val="181717"/>
                          </a:solidFill>
                          <a:effectLst/>
                          <a:latin typeface="Trebuchet MS" panose="020B0603020202020204" pitchFamily="34" charset="0"/>
                          <a:ea typeface="Trebuchet MS" panose="020B0603020202020204" pitchFamily="34" charset="0"/>
                          <a:cs typeface="Trebuchet MS" panose="020B0603020202020204" pitchFamily="34" charset="0"/>
                        </a:rPr>
                        <a:t> </a:t>
                      </a:r>
                      <a:endParaRPr lang="ca-ES" sz="9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8824" marR="60837" marT="17458" marB="17458" anchor="b">
                    <a:lnL w="12700" cap="flat" cmpd="sng" algn="ctr">
                      <a:solidFill>
                        <a:srgbClr val="7374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374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34925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a-ES" sz="1000" b="1">
                          <a:solidFill>
                            <a:srgbClr val="181717"/>
                          </a:solidFill>
                          <a:effectLst/>
                          <a:latin typeface="Trebuchet MS" panose="020B0603020202020204" pitchFamily="34" charset="0"/>
                          <a:ea typeface="Trebuchet MS" panose="020B0603020202020204" pitchFamily="34" charset="0"/>
                          <a:cs typeface="Trebuchet MS" panose="020B0603020202020204" pitchFamily="34" charset="0"/>
                        </a:rPr>
                        <a:t>FIRA DE CALELLA I L’ALT MARESME </a:t>
                      </a:r>
                      <a:endParaRPr lang="ca-ES" sz="9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925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a-ES" sz="1000" b="1">
                          <a:solidFill>
                            <a:srgbClr val="181717"/>
                          </a:solidFill>
                          <a:effectLst/>
                          <a:latin typeface="Trebuchet MS" panose="020B0603020202020204" pitchFamily="34" charset="0"/>
                          <a:ea typeface="Trebuchet MS" panose="020B0603020202020204" pitchFamily="34" charset="0"/>
                          <a:cs typeface="Trebuchet MS" panose="020B0603020202020204" pitchFamily="34" charset="0"/>
                        </a:rPr>
                        <a:t>TROBADA DE SOCIS - ACTIVITAT CULTURAL </a:t>
                      </a:r>
                      <a:endParaRPr lang="ca-ES" sz="9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925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a-ES" sz="1000" b="1">
                          <a:solidFill>
                            <a:srgbClr val="181717"/>
                          </a:solidFill>
                          <a:effectLst/>
                          <a:latin typeface="Trebuchet MS" panose="020B0603020202020204" pitchFamily="34" charset="0"/>
                          <a:ea typeface="Trebuchet MS" panose="020B0603020202020204" pitchFamily="34" charset="0"/>
                          <a:cs typeface="Trebuchet MS" panose="020B0603020202020204" pitchFamily="34" charset="0"/>
                        </a:rPr>
                        <a:t>JUNTA AMTHC </a:t>
                      </a:r>
                      <a:endParaRPr lang="ca-ES" sz="9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8824" marR="60837" marT="17458" marB="17458" anchor="b">
                    <a:lnL w="12700" cap="flat" cmpd="sng" algn="ctr">
                      <a:solidFill>
                        <a:srgbClr val="7374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374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3810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a-ES" sz="1000" b="1">
                          <a:solidFill>
                            <a:srgbClr val="181717"/>
                          </a:solidFill>
                          <a:effectLst/>
                          <a:latin typeface="Trebuchet MS" panose="020B0603020202020204" pitchFamily="34" charset="0"/>
                          <a:ea typeface="Trebuchet MS" panose="020B0603020202020204" pitchFamily="34" charset="0"/>
                          <a:cs typeface="Trebuchet MS" panose="020B0603020202020204" pitchFamily="34" charset="0"/>
                        </a:rPr>
                        <a:t>15 DE SETEMBRE</a:t>
                      </a:r>
                      <a:endParaRPr lang="ca-ES" sz="9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8824" marR="60837" marT="17458" marB="17458" anchor="b">
                    <a:lnL w="12700" cap="flat" cmpd="sng" algn="ctr">
                      <a:solidFill>
                        <a:srgbClr val="7374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374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05407126"/>
                  </a:ext>
                </a:extLst>
              </a:tr>
              <a:tr h="21584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a-ES" sz="1000" b="1">
                          <a:solidFill>
                            <a:srgbClr val="181717"/>
                          </a:solidFill>
                          <a:effectLst/>
                          <a:latin typeface="Trebuchet MS" panose="020B0603020202020204" pitchFamily="34" charset="0"/>
                          <a:ea typeface="Trebuchet MS" panose="020B0603020202020204" pitchFamily="34" charset="0"/>
                          <a:cs typeface="Trebuchet MS" panose="020B0603020202020204" pitchFamily="34" charset="0"/>
                        </a:rPr>
                        <a:t> </a:t>
                      </a:r>
                      <a:endParaRPr lang="ca-ES" sz="9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8824" marR="60837" marT="17458" marB="17458">
                    <a:lnL w="12700" cap="flat" cmpd="sng" algn="ctr">
                      <a:solidFill>
                        <a:srgbClr val="7374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374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34925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a-ES" sz="1000" b="1">
                          <a:solidFill>
                            <a:srgbClr val="181717"/>
                          </a:solidFill>
                          <a:effectLst/>
                          <a:latin typeface="Trebuchet MS" panose="020B0603020202020204" pitchFamily="34" charset="0"/>
                          <a:ea typeface="Trebuchet MS" panose="020B0603020202020204" pitchFamily="34" charset="0"/>
                          <a:cs typeface="Trebuchet MS" panose="020B0603020202020204" pitchFamily="34" charset="0"/>
                        </a:rPr>
                        <a:t>TARDES DE T -  ZOOM DE 17 A 18 H.  </a:t>
                      </a:r>
                      <a:endParaRPr lang="ca-ES" sz="9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8824" marR="60837" marT="17458" marB="17458">
                    <a:lnL w="12700" cap="flat" cmpd="sng" algn="ctr">
                      <a:solidFill>
                        <a:srgbClr val="7374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374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3810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a-ES" sz="1000" b="1">
                          <a:solidFill>
                            <a:srgbClr val="181717"/>
                          </a:solidFill>
                          <a:effectLst/>
                          <a:latin typeface="Trebuchet MS" panose="020B0603020202020204" pitchFamily="34" charset="0"/>
                          <a:ea typeface="Trebuchet MS" panose="020B0603020202020204" pitchFamily="34" charset="0"/>
                          <a:cs typeface="Trebuchet MS" panose="020B0603020202020204" pitchFamily="34" charset="0"/>
                        </a:rPr>
                        <a:t>29 DE SETEMBRE</a:t>
                      </a:r>
                      <a:endParaRPr lang="ca-ES" sz="9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8824" marR="60837" marT="17458" marB="17458">
                    <a:lnL w="12700" cap="flat" cmpd="sng" algn="ctr">
                      <a:solidFill>
                        <a:srgbClr val="7374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374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81336579"/>
                  </a:ext>
                </a:extLst>
              </a:tr>
              <a:tr h="34817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a-ES" sz="1000" b="1">
                          <a:solidFill>
                            <a:srgbClr val="181717"/>
                          </a:solidFill>
                          <a:effectLst/>
                          <a:latin typeface="Trebuchet MS" panose="020B0603020202020204" pitchFamily="34" charset="0"/>
                          <a:ea typeface="Trebuchet MS" panose="020B0603020202020204" pitchFamily="34" charset="0"/>
                          <a:cs typeface="Trebuchet MS" panose="020B0603020202020204" pitchFamily="34" charset="0"/>
                        </a:rPr>
                        <a:t>OCTUBRE </a:t>
                      </a:r>
                      <a:endParaRPr lang="ca-ES" sz="9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8824" marR="60837" marT="17458" marB="17458" anchor="ctr">
                    <a:lnL w="12700" cap="flat" cmpd="sng" algn="ctr">
                      <a:solidFill>
                        <a:srgbClr val="7374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374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EDBC3"/>
                    </a:solidFill>
                  </a:tcPr>
                </a:tc>
                <a:tc>
                  <a:txBody>
                    <a:bodyPr/>
                    <a:lstStyle/>
                    <a:p>
                      <a:pPr marL="34925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a-ES" sz="1000" b="1">
                          <a:solidFill>
                            <a:srgbClr val="181717"/>
                          </a:solidFill>
                          <a:effectLst/>
                          <a:latin typeface="Trebuchet MS" panose="020B0603020202020204" pitchFamily="34" charset="0"/>
                          <a:ea typeface="Trebuchet MS" panose="020B0603020202020204" pitchFamily="34" charset="0"/>
                          <a:cs typeface="Trebuchet MS" panose="020B0603020202020204" pitchFamily="34" charset="0"/>
                        </a:rPr>
                        <a:t>TARDES DE T -  ZOOM DE 17 A 18 H.  </a:t>
                      </a:r>
                      <a:endParaRPr lang="ca-ES" sz="9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8824" marR="60837" marT="17458" marB="17458" anchor="ctr">
                    <a:lnL w="12700" cap="flat" cmpd="sng" algn="ctr">
                      <a:solidFill>
                        <a:srgbClr val="7374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374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EDBC3"/>
                    </a:solidFill>
                  </a:tcPr>
                </a:tc>
                <a:tc>
                  <a:txBody>
                    <a:bodyPr/>
                    <a:lstStyle/>
                    <a:p>
                      <a:pPr marL="106045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a-ES" sz="1000" b="1">
                          <a:solidFill>
                            <a:srgbClr val="181717"/>
                          </a:solidFill>
                          <a:effectLst/>
                          <a:latin typeface="Trebuchet MS" panose="020B0603020202020204" pitchFamily="34" charset="0"/>
                          <a:ea typeface="Trebuchet MS" panose="020B0603020202020204" pitchFamily="34" charset="0"/>
                          <a:cs typeface="Trebuchet MS" panose="020B0603020202020204" pitchFamily="34" charset="0"/>
                        </a:rPr>
                        <a:t>27 D’OCTUBRE</a:t>
                      </a:r>
                      <a:endParaRPr lang="ca-ES" sz="9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8824" marR="60837" marT="17458" marB="17458" anchor="ctr">
                    <a:lnL w="12700" cap="flat" cmpd="sng" algn="ctr">
                      <a:solidFill>
                        <a:srgbClr val="7374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374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EDBC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7611203"/>
                  </a:ext>
                </a:extLst>
              </a:tr>
              <a:tr h="27347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a-ES" sz="1000" b="1">
                          <a:solidFill>
                            <a:srgbClr val="181717"/>
                          </a:solidFill>
                          <a:effectLst/>
                          <a:latin typeface="Trebuchet MS" panose="020B0603020202020204" pitchFamily="34" charset="0"/>
                          <a:ea typeface="Trebuchet MS" panose="020B0603020202020204" pitchFamily="34" charset="0"/>
                          <a:cs typeface="Trebuchet MS" panose="020B0603020202020204" pitchFamily="34" charset="0"/>
                        </a:rPr>
                        <a:t>NOVEMBRE </a:t>
                      </a:r>
                      <a:endParaRPr lang="ca-ES" sz="9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8824" marR="60837" marT="17458" marB="17458" anchor="b">
                    <a:lnL w="12700" cap="flat" cmpd="sng" algn="ctr">
                      <a:solidFill>
                        <a:srgbClr val="7374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374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34925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a-ES" sz="1000" b="1">
                          <a:solidFill>
                            <a:srgbClr val="181717"/>
                          </a:solidFill>
                          <a:effectLst/>
                          <a:latin typeface="Trebuchet MS" panose="020B0603020202020204" pitchFamily="34" charset="0"/>
                          <a:ea typeface="Trebuchet MS" panose="020B0603020202020204" pitchFamily="34" charset="0"/>
                          <a:cs typeface="Trebuchet MS" panose="020B0603020202020204" pitchFamily="34" charset="0"/>
                        </a:rPr>
                        <a:t>JUNTA AMTHC </a:t>
                      </a:r>
                      <a:endParaRPr lang="ca-ES" sz="9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8824" marR="60837" marT="17458" marB="17458" anchor="b">
                    <a:lnL w="12700" cap="flat" cmpd="sng" algn="ctr">
                      <a:solidFill>
                        <a:srgbClr val="7374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374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49530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a-ES" sz="1000" b="1">
                          <a:solidFill>
                            <a:srgbClr val="181717"/>
                          </a:solidFill>
                          <a:effectLst/>
                          <a:latin typeface="Trebuchet MS" panose="020B0603020202020204" pitchFamily="34" charset="0"/>
                          <a:ea typeface="Trebuchet MS" panose="020B0603020202020204" pitchFamily="34" charset="0"/>
                          <a:cs typeface="Trebuchet MS" panose="020B0603020202020204" pitchFamily="34" charset="0"/>
                        </a:rPr>
                        <a:t>17 DE NOVEMBRE</a:t>
                      </a:r>
                      <a:endParaRPr lang="ca-ES" sz="9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8824" marR="60837" marT="17458" marB="17458" anchor="b">
                    <a:lnL w="12700" cap="flat" cmpd="sng" algn="ctr">
                      <a:solidFill>
                        <a:srgbClr val="7374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374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63683065"/>
                  </a:ext>
                </a:extLst>
              </a:tr>
              <a:tr h="50523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a-ES" sz="1000" b="1">
                          <a:solidFill>
                            <a:srgbClr val="181717"/>
                          </a:solidFill>
                          <a:effectLst/>
                          <a:latin typeface="Trebuchet MS" panose="020B0603020202020204" pitchFamily="34" charset="0"/>
                          <a:ea typeface="Trebuchet MS" panose="020B0603020202020204" pitchFamily="34" charset="0"/>
                          <a:cs typeface="Trebuchet MS" panose="020B0603020202020204" pitchFamily="34" charset="0"/>
                        </a:rPr>
                        <a:t> </a:t>
                      </a:r>
                      <a:endParaRPr lang="ca-ES" sz="9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a-ES" sz="1000" b="1">
                          <a:solidFill>
                            <a:srgbClr val="181717"/>
                          </a:solidFill>
                          <a:effectLst/>
                          <a:latin typeface="Trebuchet MS" panose="020B0603020202020204" pitchFamily="34" charset="0"/>
                          <a:ea typeface="Trebuchet MS" panose="020B0603020202020204" pitchFamily="34" charset="0"/>
                          <a:cs typeface="Trebuchet MS" panose="020B0603020202020204" pitchFamily="34" charset="0"/>
                        </a:rPr>
                        <a:t> </a:t>
                      </a:r>
                      <a:endParaRPr lang="ca-ES" sz="9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8824" marR="60837" marT="17458" marB="17458">
                    <a:lnL w="12700" cap="flat" cmpd="sng" algn="ctr">
                      <a:solidFill>
                        <a:srgbClr val="7374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374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34925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a-ES" sz="1000" b="1">
                          <a:solidFill>
                            <a:srgbClr val="181717"/>
                          </a:solidFill>
                          <a:effectLst/>
                          <a:latin typeface="Trebuchet MS" panose="020B0603020202020204" pitchFamily="34" charset="0"/>
                          <a:ea typeface="Trebuchet MS" panose="020B0603020202020204" pitchFamily="34" charset="0"/>
                          <a:cs typeface="Trebuchet MS" panose="020B0603020202020204" pitchFamily="34" charset="0"/>
                        </a:rPr>
                        <a:t>TARDES DE T ZOOM DE 17 A 18 H.  </a:t>
                      </a:r>
                      <a:endParaRPr lang="ca-ES" sz="9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925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a-ES" sz="1000" b="1">
                          <a:solidFill>
                            <a:srgbClr val="181717"/>
                          </a:solidFill>
                          <a:effectLst/>
                          <a:latin typeface="Trebuchet MS" panose="020B0603020202020204" pitchFamily="34" charset="0"/>
                          <a:ea typeface="Trebuchet MS" panose="020B0603020202020204" pitchFamily="34" charset="0"/>
                          <a:cs typeface="Trebuchet MS" panose="020B0603020202020204" pitchFamily="34" charset="0"/>
                        </a:rPr>
                        <a:t>DINAR DE GERMANOR </a:t>
                      </a:r>
                      <a:endParaRPr lang="ca-ES" sz="9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8824" marR="60837" marT="17458" marB="17458">
                    <a:lnL w="12700" cap="flat" cmpd="sng" algn="ctr">
                      <a:solidFill>
                        <a:srgbClr val="7374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374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49530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a-ES" sz="1000" b="1">
                          <a:solidFill>
                            <a:srgbClr val="181717"/>
                          </a:solidFill>
                          <a:effectLst/>
                          <a:latin typeface="Trebuchet MS" panose="020B0603020202020204" pitchFamily="34" charset="0"/>
                          <a:ea typeface="Trebuchet MS" panose="020B0603020202020204" pitchFamily="34" charset="0"/>
                          <a:cs typeface="Trebuchet MS" panose="020B0603020202020204" pitchFamily="34" charset="0"/>
                        </a:rPr>
                        <a:t>24 DE NOVEMBRE</a:t>
                      </a:r>
                      <a:endParaRPr lang="ca-ES" sz="9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8824" marR="60837" marT="17458" marB="17458">
                    <a:lnL w="12700" cap="flat" cmpd="sng" algn="ctr">
                      <a:solidFill>
                        <a:srgbClr val="7374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374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37871248"/>
                  </a:ext>
                </a:extLst>
              </a:tr>
              <a:tr h="52343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a-ES" sz="1000" b="1">
                          <a:solidFill>
                            <a:srgbClr val="181717"/>
                          </a:solidFill>
                          <a:effectLst/>
                          <a:latin typeface="Trebuchet MS" panose="020B0603020202020204" pitchFamily="34" charset="0"/>
                          <a:ea typeface="Trebuchet MS" panose="020B0603020202020204" pitchFamily="34" charset="0"/>
                          <a:cs typeface="Trebuchet MS" panose="020B0603020202020204" pitchFamily="34" charset="0"/>
                        </a:rPr>
                        <a:t>DESEMBRE </a:t>
                      </a:r>
                      <a:endParaRPr lang="ca-ES" sz="9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a-ES" sz="1000" b="1">
                          <a:solidFill>
                            <a:srgbClr val="181717"/>
                          </a:solidFill>
                          <a:effectLst/>
                          <a:latin typeface="Trebuchet MS" panose="020B0603020202020204" pitchFamily="34" charset="0"/>
                          <a:ea typeface="Trebuchet MS" panose="020B0603020202020204" pitchFamily="34" charset="0"/>
                          <a:cs typeface="Trebuchet MS" panose="020B0603020202020204" pitchFamily="34" charset="0"/>
                        </a:rPr>
                        <a:t> </a:t>
                      </a:r>
                      <a:endParaRPr lang="ca-ES" sz="9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8824" marR="60837" marT="17458" marB="17458" anchor="ctr">
                    <a:lnL w="12700" cap="flat" cmpd="sng" algn="ctr">
                      <a:solidFill>
                        <a:srgbClr val="7374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374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7374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DBC3"/>
                    </a:solidFill>
                  </a:tcPr>
                </a:tc>
                <a:tc>
                  <a:txBody>
                    <a:bodyPr/>
                    <a:lstStyle/>
                    <a:p>
                      <a:pPr marL="34925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a-ES" sz="1000" b="1">
                          <a:solidFill>
                            <a:srgbClr val="181717"/>
                          </a:solidFill>
                          <a:effectLst/>
                          <a:latin typeface="Trebuchet MS" panose="020B0603020202020204" pitchFamily="34" charset="0"/>
                          <a:ea typeface="Trebuchet MS" panose="020B0603020202020204" pitchFamily="34" charset="0"/>
                          <a:cs typeface="Trebuchet MS" panose="020B0603020202020204" pitchFamily="34" charset="0"/>
                        </a:rPr>
                        <a:t>LOTERIA </a:t>
                      </a:r>
                      <a:endParaRPr lang="ca-ES" sz="9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925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a-ES" sz="1000" b="1">
                          <a:solidFill>
                            <a:srgbClr val="181717"/>
                          </a:solidFill>
                          <a:effectLst/>
                          <a:latin typeface="Trebuchet MS" panose="020B0603020202020204" pitchFamily="34" charset="0"/>
                          <a:ea typeface="Trebuchet MS" panose="020B0603020202020204" pitchFamily="34" charset="0"/>
                          <a:cs typeface="Trebuchet MS" panose="020B0603020202020204" pitchFamily="34" charset="0"/>
                        </a:rPr>
                        <a:t>TARDES DE T -  ZOOM DE 17 A 18 H.  </a:t>
                      </a:r>
                      <a:endParaRPr lang="ca-ES" sz="9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8824" marR="60837" marT="17458" marB="17458" anchor="ctr">
                    <a:lnL w="12700" cap="flat" cmpd="sng" algn="ctr">
                      <a:solidFill>
                        <a:srgbClr val="7374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374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7374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DBC3"/>
                    </a:solidFill>
                  </a:tcPr>
                </a:tc>
                <a:tc>
                  <a:txBody>
                    <a:bodyPr/>
                    <a:lstStyle/>
                    <a:p>
                      <a:pPr marL="8890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a-ES" sz="1000" b="1" dirty="0">
                          <a:solidFill>
                            <a:srgbClr val="181717"/>
                          </a:solidFill>
                          <a:effectLst/>
                          <a:latin typeface="Trebuchet MS" panose="020B0603020202020204" pitchFamily="34" charset="0"/>
                          <a:ea typeface="Trebuchet MS" panose="020B0603020202020204" pitchFamily="34" charset="0"/>
                          <a:cs typeface="Trebuchet MS" panose="020B0603020202020204" pitchFamily="34" charset="0"/>
                        </a:rPr>
                        <a:t>29 DE DESEMBRE</a:t>
                      </a:r>
                      <a:endParaRPr lang="ca-ES" sz="9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8824" marR="60837" marT="17458" marB="17458" anchor="b">
                    <a:lnL w="12700" cap="flat" cmpd="sng" algn="ctr">
                      <a:solidFill>
                        <a:srgbClr val="7374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374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7374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DBC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4556757"/>
                  </a:ext>
                </a:extLst>
              </a:tr>
            </a:tbl>
          </a:graphicData>
        </a:graphic>
      </p:graphicFrame>
      <p:grpSp>
        <p:nvGrpSpPr>
          <p:cNvPr id="2072" name="Group 35520"/>
          <p:cNvGrpSpPr>
            <a:grpSpLocks/>
          </p:cNvGrpSpPr>
          <p:nvPr/>
        </p:nvGrpSpPr>
        <p:grpSpPr bwMode="auto">
          <a:xfrm>
            <a:off x="935038" y="3175"/>
            <a:ext cx="90487" cy="103188"/>
            <a:chOff x="0" y="0"/>
            <a:chExt cx="90259" cy="103568"/>
          </a:xfrm>
        </p:grpSpPr>
      </p:grpSp>
      <p:grpSp>
        <p:nvGrpSpPr>
          <p:cNvPr id="2070" name="Group 35590"/>
          <p:cNvGrpSpPr>
            <a:grpSpLocks/>
          </p:cNvGrpSpPr>
          <p:nvPr/>
        </p:nvGrpSpPr>
        <p:grpSpPr bwMode="auto">
          <a:xfrm>
            <a:off x="935038" y="3175"/>
            <a:ext cx="90487" cy="103188"/>
            <a:chOff x="0" y="0"/>
            <a:chExt cx="90259" cy="103568"/>
          </a:xfrm>
        </p:grpSpPr>
      </p:grpSp>
      <p:grpSp>
        <p:nvGrpSpPr>
          <p:cNvPr id="2068" name="Group 35669"/>
          <p:cNvGrpSpPr>
            <a:grpSpLocks/>
          </p:cNvGrpSpPr>
          <p:nvPr/>
        </p:nvGrpSpPr>
        <p:grpSpPr bwMode="auto">
          <a:xfrm>
            <a:off x="935038" y="3175"/>
            <a:ext cx="90487" cy="103188"/>
            <a:chOff x="0" y="0"/>
            <a:chExt cx="90259" cy="103569"/>
          </a:xfrm>
        </p:grpSpPr>
      </p:grpSp>
      <p:grpSp>
        <p:nvGrpSpPr>
          <p:cNvPr id="2066" name="Group 35691"/>
          <p:cNvGrpSpPr>
            <a:grpSpLocks/>
          </p:cNvGrpSpPr>
          <p:nvPr/>
        </p:nvGrpSpPr>
        <p:grpSpPr bwMode="auto">
          <a:xfrm>
            <a:off x="935038" y="3175"/>
            <a:ext cx="90487" cy="103188"/>
            <a:chOff x="0" y="0"/>
            <a:chExt cx="90259" cy="103569"/>
          </a:xfrm>
        </p:grpSpPr>
      </p:grpSp>
      <p:grpSp>
        <p:nvGrpSpPr>
          <p:cNvPr id="2064" name="Group 35737"/>
          <p:cNvGrpSpPr>
            <a:grpSpLocks/>
          </p:cNvGrpSpPr>
          <p:nvPr/>
        </p:nvGrpSpPr>
        <p:grpSpPr bwMode="auto">
          <a:xfrm>
            <a:off x="935038" y="3175"/>
            <a:ext cx="90487" cy="103188"/>
            <a:chOff x="0" y="0"/>
            <a:chExt cx="90259" cy="103569"/>
          </a:xfrm>
        </p:grpSpPr>
      </p:grpSp>
      <p:grpSp>
        <p:nvGrpSpPr>
          <p:cNvPr id="2062" name="Group 35767"/>
          <p:cNvGrpSpPr>
            <a:grpSpLocks/>
          </p:cNvGrpSpPr>
          <p:nvPr/>
        </p:nvGrpSpPr>
        <p:grpSpPr bwMode="auto">
          <a:xfrm>
            <a:off x="935038" y="3175"/>
            <a:ext cx="90487" cy="103188"/>
            <a:chOff x="0" y="0"/>
            <a:chExt cx="90259" cy="103569"/>
          </a:xfrm>
        </p:grpSpPr>
      </p:grpSp>
    </p:spTree>
    <p:extLst>
      <p:ext uri="{BB962C8B-B14F-4D97-AF65-F5344CB8AC3E}">
        <p14:creationId xmlns:p14="http://schemas.microsoft.com/office/powerpoint/2010/main" val="807673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2000">
              <a:schemeClr val="accent2">
                <a:lumMod val="0"/>
                <a:lumOff val="100000"/>
              </a:schemeClr>
            </a:gs>
            <a:gs pos="81000">
              <a:schemeClr val="accent2">
                <a:lumMod val="0"/>
                <a:lumOff val="100000"/>
              </a:schemeClr>
            </a:gs>
            <a:gs pos="98000">
              <a:schemeClr val="accent2">
                <a:lumMod val="10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38200" y="2506662"/>
            <a:ext cx="10515600" cy="43513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s-ES" sz="4400" b="1" dirty="0">
                <a:solidFill>
                  <a:schemeClr val="accent2"/>
                </a:solidFill>
              </a:rPr>
              <a:t>6.     AUTORITZACIÓ A LA JUNTA DIRECTIVA PER DEMANAR SUBVENCIONS</a:t>
            </a:r>
            <a:endParaRPr lang="es-ES" sz="4400" dirty="0">
              <a:solidFill>
                <a:schemeClr val="accent2"/>
              </a:solidFill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66334A78-EBFC-4C64-B001-1DC9A51DD4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3976" y="4057437"/>
            <a:ext cx="2024047" cy="1249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6887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2000">
              <a:schemeClr val="accent2">
                <a:lumMod val="0"/>
                <a:lumOff val="100000"/>
              </a:schemeClr>
            </a:gs>
            <a:gs pos="81000">
              <a:schemeClr val="accent2">
                <a:lumMod val="0"/>
                <a:lumOff val="100000"/>
              </a:schemeClr>
            </a:gs>
            <a:gs pos="98000">
              <a:schemeClr val="accent2">
                <a:lumMod val="10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38200" y="2506662"/>
            <a:ext cx="10515600" cy="43513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s-ES" sz="4400" b="1" dirty="0">
                <a:solidFill>
                  <a:schemeClr val="accent2"/>
                </a:solidFill>
              </a:rPr>
              <a:t>6.     TORN D’INTERVENCIONS I PREGUNTES. </a:t>
            </a:r>
            <a:endParaRPr lang="es-ES" sz="4400" dirty="0">
              <a:solidFill>
                <a:schemeClr val="accent2"/>
              </a:solidFill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64BA5D5F-A5F6-4DD8-957A-1A88B42894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2987" y="3429000"/>
            <a:ext cx="2486025" cy="1838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4019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0"/>
                <a:lumOff val="100000"/>
              </a:schemeClr>
            </a:gs>
            <a:gs pos="83000">
              <a:schemeClr val="accent2">
                <a:lumMod val="0"/>
                <a:lumOff val="100000"/>
              </a:schemeClr>
            </a:gs>
            <a:gs pos="100000">
              <a:schemeClr val="accent2">
                <a:lumMod val="10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ln w="19050">
            <a:solidFill>
              <a:schemeClr val="accent2"/>
            </a:solidFill>
          </a:ln>
        </p:spPr>
        <p:txBody>
          <a:bodyPr>
            <a:normAutofit/>
          </a:bodyPr>
          <a:lstStyle/>
          <a:p>
            <a:r>
              <a:rPr lang="es-ES" sz="3200" b="1" i="1" dirty="0" err="1">
                <a:solidFill>
                  <a:schemeClr val="accent2"/>
                </a:solidFill>
                <a:latin typeface="+mn-lt"/>
              </a:rPr>
              <a:t>Moltes</a:t>
            </a:r>
            <a:r>
              <a:rPr lang="es-ES" sz="3200" b="1" i="1" dirty="0">
                <a:solidFill>
                  <a:schemeClr val="accent2"/>
                </a:solidFill>
                <a:latin typeface="+mn-lt"/>
              </a:rPr>
              <a:t> </a:t>
            </a:r>
            <a:r>
              <a:rPr lang="es-ES" sz="3200" b="1" i="1" dirty="0" err="1">
                <a:solidFill>
                  <a:schemeClr val="accent2"/>
                </a:solidFill>
                <a:latin typeface="+mn-lt"/>
              </a:rPr>
              <a:t>gràcies</a:t>
            </a:r>
            <a:r>
              <a:rPr lang="es-ES" sz="3200" b="1" i="1" dirty="0">
                <a:solidFill>
                  <a:schemeClr val="accent2"/>
                </a:solidFill>
                <a:latin typeface="+mn-lt"/>
              </a:rPr>
              <a:t> </a:t>
            </a:r>
            <a:r>
              <a:rPr lang="es-ES" sz="3200" b="1" i="1" dirty="0" err="1">
                <a:solidFill>
                  <a:schemeClr val="accent2"/>
                </a:solidFill>
                <a:latin typeface="+mn-lt"/>
              </a:rPr>
              <a:t>als</a:t>
            </a:r>
            <a:r>
              <a:rPr lang="es-ES" sz="3200" b="1" i="1" dirty="0">
                <a:solidFill>
                  <a:schemeClr val="accent2"/>
                </a:solidFill>
                <a:latin typeface="+mn-lt"/>
              </a:rPr>
              <a:t> </a:t>
            </a:r>
            <a:r>
              <a:rPr lang="es-ES" sz="3200" b="1" i="1" dirty="0" err="1">
                <a:solidFill>
                  <a:schemeClr val="accent2"/>
                </a:solidFill>
                <a:latin typeface="+mn-lt"/>
              </a:rPr>
              <a:t>nostres</a:t>
            </a:r>
            <a:r>
              <a:rPr lang="es-ES" sz="3200" b="1" i="1" dirty="0">
                <a:solidFill>
                  <a:schemeClr val="accent2"/>
                </a:solidFill>
                <a:latin typeface="+mn-lt"/>
              </a:rPr>
              <a:t> </a:t>
            </a:r>
            <a:r>
              <a:rPr lang="es-ES" sz="3200" b="1" i="1" dirty="0" err="1">
                <a:solidFill>
                  <a:schemeClr val="accent2"/>
                </a:solidFill>
                <a:latin typeface="+mn-lt"/>
              </a:rPr>
              <a:t>col.laboradors</a:t>
            </a:r>
            <a:r>
              <a:rPr lang="es-ES" sz="3200" b="1" i="1" dirty="0">
                <a:solidFill>
                  <a:schemeClr val="accent2"/>
                </a:solidFill>
                <a:latin typeface="+mn-lt"/>
              </a:rPr>
              <a:t>…</a:t>
            </a:r>
          </a:p>
        </p:txBody>
      </p:sp>
      <p:pic>
        <p:nvPicPr>
          <p:cNvPr id="17" name="Imagen 16">
            <a:extLst>
              <a:ext uri="{FF2B5EF4-FFF2-40B4-BE49-F238E27FC236}">
                <a16:creationId xmlns:a16="http://schemas.microsoft.com/office/drawing/2014/main" id="{5AF43B9D-8D25-4F57-83C1-36A345C939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91267" y="407545"/>
            <a:ext cx="2024047" cy="1249788"/>
          </a:xfrm>
          <a:prstGeom prst="rect">
            <a:avLst/>
          </a:prstGeom>
        </p:spPr>
      </p:pic>
      <p:pic>
        <p:nvPicPr>
          <p:cNvPr id="18" name="Picture 2658">
            <a:extLst>
              <a:ext uri="{FF2B5EF4-FFF2-40B4-BE49-F238E27FC236}">
                <a16:creationId xmlns:a16="http://schemas.microsoft.com/office/drawing/2014/main" id="{9D6D1ADD-15D1-4391-A7E5-51ED5EE00E0C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3831771" y="1886631"/>
            <a:ext cx="3802743" cy="4971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226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000">
              <a:schemeClr val="accent2">
                <a:lumMod val="0"/>
                <a:lumOff val="100000"/>
              </a:schemeClr>
            </a:gs>
            <a:gs pos="76000">
              <a:schemeClr val="accent2">
                <a:lumMod val="0"/>
                <a:lumOff val="100000"/>
              </a:schemeClr>
            </a:gs>
            <a:gs pos="98000">
              <a:schemeClr val="accent2">
                <a:lumMod val="10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661577" y="2523747"/>
            <a:ext cx="9144000" cy="2393240"/>
          </a:xfrm>
          <a:ln w="19050">
            <a:solidFill>
              <a:schemeClr val="bg1"/>
            </a:solidFill>
          </a:ln>
        </p:spPr>
        <p:txBody>
          <a:bodyPr>
            <a:normAutofit fontScale="90000"/>
          </a:bodyPr>
          <a:lstStyle/>
          <a:p>
            <a:br>
              <a:rPr lang="es-ES" sz="3200" b="1" dirty="0">
                <a:solidFill>
                  <a:schemeClr val="accent2"/>
                </a:solidFill>
                <a:latin typeface="+mn-lt"/>
              </a:rPr>
            </a:br>
            <a:br>
              <a:rPr lang="es-ES" sz="3200" b="1" dirty="0">
                <a:solidFill>
                  <a:schemeClr val="accent2"/>
                </a:solidFill>
                <a:latin typeface="+mn-lt"/>
              </a:rPr>
            </a:br>
            <a:br>
              <a:rPr lang="es-ES" sz="3200" b="1" dirty="0">
                <a:solidFill>
                  <a:schemeClr val="accent2"/>
                </a:solidFill>
                <a:latin typeface="+mn-lt"/>
              </a:rPr>
            </a:br>
            <a:r>
              <a:rPr lang="es-ES" sz="3600" b="1" spc="-50" dirty="0">
                <a:solidFill>
                  <a:srgbClr val="E48312"/>
                </a:solidFill>
                <a:latin typeface="Calibri" panose="020F0502020204030204"/>
              </a:rPr>
              <a:t>2.    PRESENTACIÓ I APROVACIÓ COMPTES 2020</a:t>
            </a:r>
            <a:br>
              <a:rPr lang="es-ES" sz="3600" b="1" spc="-50" dirty="0">
                <a:solidFill>
                  <a:srgbClr val="E48312"/>
                </a:solidFill>
                <a:latin typeface="Calibri" panose="020F0502020204030204"/>
              </a:rPr>
            </a:br>
            <a:r>
              <a:rPr lang="es-ES" sz="3600" b="1" spc="-50" dirty="0">
                <a:solidFill>
                  <a:srgbClr val="E48312"/>
                </a:solidFill>
                <a:latin typeface="Calibri" panose="020F0502020204030204"/>
              </a:rPr>
              <a:t> I PRESSUPOST 2021</a:t>
            </a:r>
            <a:br>
              <a:rPr lang="es-ES" sz="3600" b="1" spc="-50" dirty="0">
                <a:solidFill>
                  <a:srgbClr val="E48312"/>
                </a:solidFill>
                <a:latin typeface="Calibri" panose="020F0502020204030204"/>
              </a:rPr>
            </a:br>
            <a:br>
              <a:rPr lang="es-ES" sz="3600" b="1" spc="-50" dirty="0">
                <a:solidFill>
                  <a:srgbClr val="E48312"/>
                </a:solidFill>
                <a:latin typeface="Calibri" panose="020F0502020204030204"/>
              </a:rPr>
            </a:br>
            <a:br>
              <a:rPr lang="es-ES" sz="4900" b="1" dirty="0">
                <a:solidFill>
                  <a:schemeClr val="accent2"/>
                </a:solidFill>
                <a:latin typeface="+mn-lt"/>
              </a:rPr>
            </a:br>
            <a:endParaRPr lang="es-ES" sz="4900" b="1" dirty="0">
              <a:solidFill>
                <a:schemeClr val="accent2"/>
              </a:solidFill>
              <a:latin typeface="+mn-lt"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-550984" y="3720367"/>
            <a:ext cx="9144000" cy="1655762"/>
          </a:xfrm>
        </p:spPr>
        <p:txBody>
          <a:bodyPr/>
          <a:lstStyle/>
          <a:p>
            <a:endParaRPr lang="es-ES" dirty="0"/>
          </a:p>
          <a:p>
            <a:endParaRPr lang="es-ES" dirty="0"/>
          </a:p>
          <a:p>
            <a:endParaRPr lang="es-ES" dirty="0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1E76D1A5-2B98-4A64-93A6-76B558152D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3976" y="4548248"/>
            <a:ext cx="2024047" cy="1249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3823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26073" y="433545"/>
            <a:ext cx="11139854" cy="1689540"/>
          </a:xfrm>
          <a:solidFill>
            <a:schemeClr val="accent2"/>
          </a:solidFill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br>
              <a:rPr lang="en-US" sz="1400" b="1" i="1" dirty="0">
                <a:solidFill>
                  <a:srgbClr val="FFFFFF"/>
                </a:solidFill>
              </a:rPr>
            </a:br>
            <a:br>
              <a:rPr lang="en-US" sz="1400" b="1" i="1" dirty="0">
                <a:solidFill>
                  <a:srgbClr val="FFFFFF"/>
                </a:solidFill>
              </a:rPr>
            </a:br>
            <a:br>
              <a:rPr lang="en-US" sz="1400" b="1" i="1" dirty="0">
                <a:solidFill>
                  <a:srgbClr val="FFFFFF"/>
                </a:solidFill>
              </a:rPr>
            </a:br>
            <a:br>
              <a:rPr lang="en-US" sz="1400" b="1" i="1" dirty="0">
                <a:solidFill>
                  <a:srgbClr val="FFFFFF"/>
                </a:solidFill>
              </a:rPr>
            </a:br>
            <a:br>
              <a:rPr lang="en-US" sz="1400" b="1" i="1" dirty="0">
                <a:solidFill>
                  <a:srgbClr val="FFFFFF"/>
                </a:solidFill>
              </a:rPr>
            </a:br>
            <a:br>
              <a:rPr lang="en-US" sz="1400" b="1" i="1" dirty="0">
                <a:solidFill>
                  <a:srgbClr val="FFFFFF"/>
                </a:solidFill>
              </a:rPr>
            </a:br>
            <a:br>
              <a:rPr lang="en-US" sz="1400" b="1" i="1" dirty="0">
                <a:solidFill>
                  <a:srgbClr val="FFFFFF"/>
                </a:solidFill>
              </a:rPr>
            </a:br>
            <a:br>
              <a:rPr lang="en-US" sz="1400" b="1" i="1" dirty="0">
                <a:solidFill>
                  <a:srgbClr val="FFFFFF"/>
                </a:solidFill>
              </a:rPr>
            </a:br>
            <a:br>
              <a:rPr lang="en-US" sz="1400" b="1" i="1" dirty="0">
                <a:solidFill>
                  <a:srgbClr val="FFFFFF"/>
                </a:solidFill>
              </a:rPr>
            </a:br>
            <a:br>
              <a:rPr lang="en-US" sz="1400" b="1" i="1" dirty="0">
                <a:solidFill>
                  <a:srgbClr val="FFFFFF"/>
                </a:solidFill>
              </a:rPr>
            </a:br>
            <a:br>
              <a:rPr lang="en-US" sz="1400" b="1" i="1" dirty="0">
                <a:solidFill>
                  <a:srgbClr val="FFFFFF"/>
                </a:solidFill>
              </a:rPr>
            </a:br>
            <a:br>
              <a:rPr lang="en-US" sz="1400" b="1" i="1" dirty="0">
                <a:solidFill>
                  <a:srgbClr val="FFFFFF"/>
                </a:solidFill>
              </a:rPr>
            </a:br>
            <a:br>
              <a:rPr lang="en-US" sz="1400" b="1" i="1" dirty="0">
                <a:solidFill>
                  <a:srgbClr val="FFFFFF"/>
                </a:solidFill>
              </a:rPr>
            </a:br>
            <a:br>
              <a:rPr lang="en-US" sz="1400" b="1" i="1" dirty="0">
                <a:solidFill>
                  <a:srgbClr val="FFFFFF"/>
                </a:solidFill>
              </a:rPr>
            </a:br>
            <a:br>
              <a:rPr lang="en-US" sz="1400" b="1" i="1" dirty="0">
                <a:solidFill>
                  <a:srgbClr val="FFFFFF"/>
                </a:solidFill>
              </a:rPr>
            </a:br>
            <a:br>
              <a:rPr lang="en-US" sz="1400" b="1" i="1" dirty="0">
                <a:solidFill>
                  <a:srgbClr val="FFFFFF"/>
                </a:solidFill>
              </a:rPr>
            </a:br>
            <a:br>
              <a:rPr lang="en-US" sz="1400" b="1" i="1" dirty="0">
                <a:solidFill>
                  <a:srgbClr val="FFFFFF"/>
                </a:solidFill>
              </a:rPr>
            </a:br>
            <a:br>
              <a:rPr lang="en-US" sz="1400" b="1" i="1" dirty="0">
                <a:solidFill>
                  <a:srgbClr val="FFFFFF"/>
                </a:solidFill>
              </a:rPr>
            </a:br>
            <a:br>
              <a:rPr lang="en-US" sz="1400" b="1" i="1" dirty="0">
                <a:solidFill>
                  <a:srgbClr val="FFFFFF"/>
                </a:solidFill>
              </a:rPr>
            </a:br>
            <a:br>
              <a:rPr lang="en-US" sz="1400" b="1" i="1" dirty="0">
                <a:solidFill>
                  <a:srgbClr val="FFFFFF"/>
                </a:solidFill>
              </a:rPr>
            </a:br>
            <a:br>
              <a:rPr lang="en-US" sz="1400" b="1" i="1" dirty="0">
                <a:solidFill>
                  <a:srgbClr val="FFFFFF"/>
                </a:solidFill>
              </a:rPr>
            </a:br>
            <a:br>
              <a:rPr lang="en-US" sz="1400" b="1" i="1" dirty="0">
                <a:solidFill>
                  <a:srgbClr val="FFFFFF"/>
                </a:solidFill>
              </a:rPr>
            </a:br>
            <a:br>
              <a:rPr lang="en-US" sz="1400" b="1" i="1" dirty="0">
                <a:solidFill>
                  <a:srgbClr val="FFFFFF"/>
                </a:solidFill>
              </a:rPr>
            </a:br>
            <a:br>
              <a:rPr lang="en-US" sz="1400" b="1" i="1" dirty="0">
                <a:solidFill>
                  <a:srgbClr val="FFFFFF"/>
                </a:solidFill>
              </a:rPr>
            </a:br>
            <a:r>
              <a:rPr lang="en-US" sz="3600" b="1" i="1" dirty="0" err="1">
                <a:solidFill>
                  <a:srgbClr val="FFFFFF"/>
                </a:solidFill>
              </a:rPr>
              <a:t>Moltes</a:t>
            </a:r>
            <a:r>
              <a:rPr lang="en-US" sz="3600" b="1" i="1" dirty="0">
                <a:solidFill>
                  <a:srgbClr val="FFFFFF"/>
                </a:solidFill>
              </a:rPr>
              <a:t> </a:t>
            </a:r>
            <a:r>
              <a:rPr lang="en-US" sz="3600" b="1" i="1" dirty="0" err="1">
                <a:solidFill>
                  <a:srgbClr val="FFFFFF"/>
                </a:solidFill>
              </a:rPr>
              <a:t>gràcies</a:t>
            </a:r>
            <a:r>
              <a:rPr lang="en-US" sz="3600" b="1" i="1" dirty="0">
                <a:solidFill>
                  <a:srgbClr val="FFFFFF"/>
                </a:solidFill>
              </a:rPr>
              <a:t> per la </a:t>
            </a:r>
            <a:r>
              <a:rPr lang="en-US" sz="3600" b="1" i="1" dirty="0" err="1">
                <a:solidFill>
                  <a:srgbClr val="FFFFFF"/>
                </a:solidFill>
              </a:rPr>
              <a:t>vostra</a:t>
            </a:r>
            <a:r>
              <a:rPr lang="en-US" sz="3600" b="1" i="1" dirty="0">
                <a:solidFill>
                  <a:srgbClr val="FFFFFF"/>
                </a:solidFill>
              </a:rPr>
              <a:t> </a:t>
            </a:r>
            <a:r>
              <a:rPr lang="en-US" sz="3600" b="1" i="1" dirty="0" err="1">
                <a:solidFill>
                  <a:srgbClr val="FFFFFF"/>
                </a:solidFill>
              </a:rPr>
              <a:t>atenció</a:t>
            </a:r>
            <a:r>
              <a:rPr lang="en-US" sz="3600" b="1" i="1" dirty="0">
                <a:solidFill>
                  <a:srgbClr val="FFFFFF"/>
                </a:solidFill>
              </a:rPr>
              <a:t> i </a:t>
            </a:r>
            <a:r>
              <a:rPr lang="en-US" sz="3600" b="1" i="1" dirty="0" err="1">
                <a:solidFill>
                  <a:srgbClr val="FFFFFF"/>
                </a:solidFill>
              </a:rPr>
              <a:t>assistència</a:t>
            </a:r>
            <a:r>
              <a:rPr lang="en-US" sz="3600" b="1" i="1" dirty="0">
                <a:solidFill>
                  <a:srgbClr val="FFFFFF"/>
                </a:solidFill>
              </a:rPr>
              <a:t>!!</a:t>
            </a:r>
            <a:br>
              <a:rPr lang="en-US" b="1" i="1" dirty="0">
                <a:solidFill>
                  <a:srgbClr val="FFFFFF"/>
                </a:solidFill>
              </a:rPr>
            </a:br>
            <a:r>
              <a:rPr lang="en-US" b="1" i="1" dirty="0">
                <a:solidFill>
                  <a:srgbClr val="FFFFFF"/>
                </a:solidFill>
              </a:rPr>
              <a:t>                                                             </a:t>
            </a:r>
            <a:r>
              <a:rPr lang="en-US" b="1" i="1" dirty="0" err="1">
                <a:solidFill>
                  <a:srgbClr val="FFFFFF"/>
                </a:solidFill>
              </a:rPr>
              <a:t>S</a:t>
            </a:r>
            <a:r>
              <a:rPr lang="en-US" sz="3600" b="1" i="1" dirty="0" err="1">
                <a:solidFill>
                  <a:srgbClr val="FFFFFF"/>
                </a:solidFill>
              </a:rPr>
              <a:t>eguim</a:t>
            </a:r>
            <a:r>
              <a:rPr lang="en-US" sz="3600" b="1" i="1" dirty="0">
                <a:solidFill>
                  <a:srgbClr val="FFFFFF"/>
                </a:solidFill>
              </a:rPr>
              <a:t> </a:t>
            </a:r>
            <a:r>
              <a:rPr lang="en-US" sz="3600" b="1" i="1" dirty="0" err="1">
                <a:solidFill>
                  <a:srgbClr val="FFFFFF"/>
                </a:solidFill>
              </a:rPr>
              <a:t>caminant</a:t>
            </a:r>
            <a:r>
              <a:rPr lang="en-US" sz="3600" b="1" i="1" dirty="0">
                <a:solidFill>
                  <a:srgbClr val="FFFFFF"/>
                </a:solidFill>
              </a:rPr>
              <a:t>….</a:t>
            </a:r>
            <a:br>
              <a:rPr lang="en-US" sz="3600" b="1" i="1" dirty="0">
                <a:solidFill>
                  <a:srgbClr val="FFFFFF"/>
                </a:solidFill>
              </a:rPr>
            </a:br>
            <a:endParaRPr lang="en-US" sz="1400" b="1" i="1" dirty="0">
              <a:solidFill>
                <a:srgbClr val="FFFFFF"/>
              </a:solidFill>
            </a:endParaRPr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DF79E0DE-E876-4D6F-A81D-E23C4312845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175" r="1" b="3241"/>
          <a:stretch/>
        </p:blipFill>
        <p:spPr>
          <a:xfrm>
            <a:off x="331567" y="2882950"/>
            <a:ext cx="5455917" cy="3085373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E1A0EE9D-D1ED-4EBD-9BDE-D70C17E7688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632" r="27669" b="-3"/>
          <a:stretch/>
        </p:blipFill>
        <p:spPr>
          <a:xfrm>
            <a:off x="6788851" y="2426818"/>
            <a:ext cx="4768360" cy="3997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5804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0"/>
                <a:lumOff val="100000"/>
              </a:schemeClr>
            </a:gs>
            <a:gs pos="83000">
              <a:schemeClr val="accent2">
                <a:lumMod val="0"/>
                <a:lumOff val="100000"/>
              </a:schemeClr>
            </a:gs>
            <a:gs pos="100000">
              <a:schemeClr val="accent2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ln w="19050">
            <a:solidFill>
              <a:schemeClr val="accent2"/>
            </a:solidFill>
          </a:ln>
        </p:spPr>
        <p:txBody>
          <a:bodyPr>
            <a:normAutofit/>
          </a:bodyPr>
          <a:lstStyle/>
          <a:p>
            <a:r>
              <a:rPr lang="es-ES" sz="3200" b="1" dirty="0">
                <a:solidFill>
                  <a:schemeClr val="accent2"/>
                </a:solidFill>
                <a:latin typeface="+mn-lt"/>
              </a:rPr>
              <a:t>            COMPTE DE RESULTATS  EXERCICI 2020</a:t>
            </a:r>
            <a:br>
              <a:rPr lang="es-ES" sz="3200" b="1" dirty="0">
                <a:solidFill>
                  <a:schemeClr val="accent2"/>
                </a:solidFill>
                <a:latin typeface="+mn-lt"/>
              </a:rPr>
            </a:br>
            <a:r>
              <a:rPr lang="es-ES" sz="3200" b="1" dirty="0">
                <a:solidFill>
                  <a:schemeClr val="accent2"/>
                </a:solidFill>
                <a:latin typeface="+mn-lt"/>
              </a:rPr>
              <a:t> </a:t>
            </a:r>
            <a:endParaRPr lang="es-ES" sz="3200" dirty="0">
              <a:solidFill>
                <a:schemeClr val="accent2"/>
              </a:solidFill>
              <a:latin typeface="+mn-lt"/>
            </a:endParaRP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03B33203-149A-4D6A-891C-21CF737A29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591475"/>
          </a:xfrm>
        </p:spPr>
        <p:txBody>
          <a:bodyPr>
            <a:normAutofit fontScale="92500" lnSpcReduction="10000"/>
          </a:bodyPr>
          <a:lstStyle/>
          <a:p>
            <a:endParaRPr lang="es-ES" dirty="0"/>
          </a:p>
          <a:p>
            <a:pPr marL="0" indent="0">
              <a:buNone/>
            </a:pPr>
            <a:r>
              <a:rPr lang="es-ES" b="1" dirty="0">
                <a:highlight>
                  <a:srgbClr val="C0C0C0"/>
                </a:highlight>
              </a:rPr>
              <a:t>INGRESSOS</a:t>
            </a:r>
            <a:r>
              <a:rPr lang="es-ES" dirty="0"/>
              <a:t>	</a:t>
            </a:r>
          </a:p>
          <a:p>
            <a:pPr marL="0" indent="0">
              <a:buNone/>
            </a:pPr>
            <a:r>
              <a:rPr lang="es-ES" dirty="0"/>
              <a:t>	       	 </a:t>
            </a:r>
            <a:r>
              <a:rPr lang="es-ES" u="sng" dirty="0" err="1"/>
              <a:t>Quotes</a:t>
            </a:r>
            <a:r>
              <a:rPr lang="es-ES" u="sng" dirty="0"/>
              <a:t> </a:t>
            </a:r>
            <a:r>
              <a:rPr lang="es-ES" u="sng" dirty="0" err="1"/>
              <a:t>socis</a:t>
            </a:r>
            <a:r>
              <a:rPr lang="es-ES" u="sng" dirty="0"/>
              <a:t>/ </a:t>
            </a:r>
            <a:r>
              <a:rPr lang="es-ES" u="sng" dirty="0" err="1"/>
              <a:t>Col.laboradors</a:t>
            </a:r>
            <a:r>
              <a:rPr lang="es-ES" u="sng" dirty="0"/>
              <a:t>		13.525,00</a:t>
            </a:r>
          </a:p>
          <a:p>
            <a:pPr marL="0" indent="0">
              <a:buNone/>
            </a:pPr>
            <a:r>
              <a:rPr lang="es-ES" dirty="0"/>
              <a:t>	       	 </a:t>
            </a:r>
            <a:r>
              <a:rPr lang="es-ES" u="sng" dirty="0" err="1"/>
              <a:t>Col.laboracions</a:t>
            </a:r>
            <a:r>
              <a:rPr lang="es-ES" u="sng" dirty="0"/>
              <a:t> </a:t>
            </a:r>
            <a:r>
              <a:rPr lang="es-ES" u="sng" dirty="0" err="1"/>
              <a:t>Empr</a:t>
            </a:r>
            <a:r>
              <a:rPr lang="es-ES" u="sng" dirty="0"/>
              <a:t>. i </a:t>
            </a:r>
            <a:r>
              <a:rPr lang="es-ES" u="sng" dirty="0" err="1"/>
              <a:t>Activitats</a:t>
            </a:r>
            <a:r>
              <a:rPr lang="es-ES" u="sng" dirty="0"/>
              <a:t>	           	  9.209,78</a:t>
            </a:r>
          </a:p>
          <a:p>
            <a:pPr marL="0" indent="0">
              <a:buNone/>
            </a:pPr>
            <a:r>
              <a:rPr lang="es-ES" dirty="0"/>
              <a:t>                   	 </a:t>
            </a:r>
            <a:r>
              <a:rPr lang="es-ES" u="sng" dirty="0" err="1"/>
              <a:t>Aportacions</a:t>
            </a:r>
            <a:r>
              <a:rPr lang="es-ES" u="sng" dirty="0"/>
              <a:t> pisos </a:t>
            </a:r>
            <a:r>
              <a:rPr lang="es-ES" u="sng" dirty="0" err="1"/>
              <a:t>d’acollida</a:t>
            </a:r>
            <a:r>
              <a:rPr lang="ca-ES" u="sng" dirty="0"/>
              <a:t>		</a:t>
            </a:r>
            <a:r>
              <a:rPr lang="es-ES" u="sng" dirty="0"/>
              <a:t>44.921,00</a:t>
            </a:r>
          </a:p>
          <a:p>
            <a:pPr marL="0" indent="0">
              <a:buNone/>
            </a:pPr>
            <a:r>
              <a:rPr lang="es-ES" dirty="0"/>
              <a:t>                          </a:t>
            </a:r>
            <a:r>
              <a:rPr lang="es-ES" u="sng" dirty="0" err="1"/>
              <a:t>Subvencions</a:t>
            </a:r>
            <a:r>
              <a:rPr lang="es-ES" u="sng" dirty="0"/>
              <a:t> </a:t>
            </a:r>
            <a:r>
              <a:rPr lang="es-ES" u="sng" dirty="0" err="1"/>
              <a:t>oficials</a:t>
            </a:r>
            <a:r>
              <a:rPr lang="es-ES" u="sng" dirty="0"/>
              <a:t>                                    28.065,54</a:t>
            </a:r>
          </a:p>
          <a:p>
            <a:pPr marL="0" indent="0">
              <a:buNone/>
            </a:pPr>
            <a:r>
              <a:rPr lang="es-ES" dirty="0"/>
              <a:t>                          </a:t>
            </a:r>
            <a:r>
              <a:rPr lang="es-ES" u="sng" dirty="0" err="1"/>
              <a:t>Donatius</a:t>
            </a:r>
            <a:r>
              <a:rPr lang="es-ES" u="sng" dirty="0"/>
              <a:t>					  2.519,26</a:t>
            </a:r>
          </a:p>
          <a:p>
            <a:pPr marL="0" indent="0">
              <a:buNone/>
            </a:pPr>
            <a:r>
              <a:rPr lang="es-ES" dirty="0"/>
              <a:t>                   	</a:t>
            </a:r>
            <a:endParaRPr lang="es-ES" u="sng" dirty="0"/>
          </a:p>
          <a:p>
            <a:pPr marL="0" indent="0">
              <a:buNone/>
            </a:pPr>
            <a:r>
              <a:rPr lang="es-ES" dirty="0"/>
              <a:t>	       	 </a:t>
            </a:r>
            <a:r>
              <a:rPr lang="es-ES" b="1" dirty="0">
                <a:highlight>
                  <a:srgbClr val="C0C0C0"/>
                </a:highlight>
              </a:rPr>
              <a:t>TOTAL		                           	98.240,58</a:t>
            </a:r>
            <a:r>
              <a:rPr lang="es-ES" b="1" dirty="0"/>
              <a:t>	</a:t>
            </a:r>
            <a:r>
              <a:rPr lang="es-ES" dirty="0"/>
              <a:t>						</a:t>
            </a:r>
          </a:p>
          <a:p>
            <a:pPr marL="0" indent="0">
              <a:buNone/>
            </a:pPr>
            <a:endParaRPr lang="es-ES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935A75A5-F7F2-4C8E-90B7-ACE8B07E1C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29753" y="403012"/>
            <a:ext cx="2024047" cy="1249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161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0"/>
                <a:lumOff val="100000"/>
              </a:schemeClr>
            </a:gs>
            <a:gs pos="83000">
              <a:schemeClr val="accent2">
                <a:lumMod val="0"/>
                <a:lumOff val="100000"/>
              </a:schemeClr>
            </a:gs>
            <a:gs pos="100000">
              <a:schemeClr val="accent2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ln w="19050">
            <a:solidFill>
              <a:schemeClr val="accent2"/>
            </a:solidFill>
          </a:ln>
        </p:spPr>
        <p:txBody>
          <a:bodyPr>
            <a:normAutofit/>
          </a:bodyPr>
          <a:lstStyle/>
          <a:p>
            <a:pPr algn="ctr"/>
            <a:r>
              <a:rPr lang="es-ES" sz="3200" b="1" dirty="0">
                <a:solidFill>
                  <a:schemeClr val="accent2"/>
                </a:solidFill>
                <a:latin typeface="+mn-lt"/>
              </a:rPr>
              <a:t>INGRESSOS 2020</a:t>
            </a:r>
            <a:br>
              <a:rPr lang="es-ES" sz="3200" b="1" dirty="0">
                <a:solidFill>
                  <a:schemeClr val="accent2"/>
                </a:solidFill>
                <a:latin typeface="+mn-lt"/>
              </a:rPr>
            </a:br>
            <a:r>
              <a:rPr lang="es-ES" sz="3200" b="1" dirty="0">
                <a:solidFill>
                  <a:schemeClr val="accent2"/>
                </a:solidFill>
                <a:latin typeface="+mn-lt"/>
              </a:rPr>
              <a:t> </a:t>
            </a:r>
            <a:endParaRPr lang="es-ES" sz="3200" dirty="0">
              <a:solidFill>
                <a:schemeClr val="accent2"/>
              </a:solidFill>
              <a:latin typeface="+mn-lt"/>
            </a:endParaRP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03B33203-149A-4D6A-891C-21CF737A29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  <a:p>
            <a:pPr marL="0" indent="0">
              <a:buNone/>
            </a:pPr>
            <a:r>
              <a:rPr lang="es-ES"/>
              <a:t>		</a:t>
            </a:r>
            <a:endParaRPr lang="es-ES" dirty="0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78D9C07E-FA72-4E3E-8424-ED7322E141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87316" y="397095"/>
            <a:ext cx="2024047" cy="1249788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6121DD63-6E94-445F-8A0F-E23A63B0F3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4399" y="1678853"/>
            <a:ext cx="6703201" cy="454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0700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0"/>
                <a:lumOff val="100000"/>
              </a:schemeClr>
            </a:gs>
            <a:gs pos="83000">
              <a:schemeClr val="accent2">
                <a:lumMod val="0"/>
                <a:lumOff val="100000"/>
              </a:schemeClr>
            </a:gs>
            <a:gs pos="100000">
              <a:schemeClr val="accent2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ln w="19050">
            <a:solidFill>
              <a:schemeClr val="accent2"/>
            </a:solidFill>
          </a:ln>
        </p:spPr>
        <p:txBody>
          <a:bodyPr>
            <a:normAutofit/>
          </a:bodyPr>
          <a:lstStyle/>
          <a:p>
            <a:r>
              <a:rPr lang="es-ES" sz="3200" b="1" dirty="0">
                <a:solidFill>
                  <a:schemeClr val="accent2"/>
                </a:solidFill>
                <a:latin typeface="+mn-lt"/>
              </a:rPr>
              <a:t>            COMPTE DE RESULTATS EXERCICI 2020</a:t>
            </a:r>
            <a:br>
              <a:rPr lang="es-ES" sz="3200" b="1" dirty="0">
                <a:solidFill>
                  <a:schemeClr val="accent2"/>
                </a:solidFill>
                <a:latin typeface="+mn-lt"/>
              </a:rPr>
            </a:br>
            <a:r>
              <a:rPr lang="es-ES" sz="3200" b="1" dirty="0">
                <a:solidFill>
                  <a:schemeClr val="accent2"/>
                </a:solidFill>
                <a:latin typeface="+mn-lt"/>
              </a:rPr>
              <a:t> </a:t>
            </a:r>
            <a:endParaRPr lang="es-ES" sz="3200" dirty="0">
              <a:solidFill>
                <a:schemeClr val="accent2"/>
              </a:solidFill>
              <a:latin typeface="+mn-lt"/>
            </a:endParaRP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03B33203-149A-4D6A-891C-21CF737A29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01400"/>
            <a:ext cx="10515600" cy="4591475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endParaRPr lang="es-ES" b="1" dirty="0">
              <a:highlight>
                <a:srgbClr val="C0C0C0"/>
              </a:highlight>
            </a:endParaRPr>
          </a:p>
          <a:p>
            <a:pPr marL="0" indent="0">
              <a:buNone/>
            </a:pPr>
            <a:r>
              <a:rPr lang="es-ES" b="1" dirty="0">
                <a:highlight>
                  <a:srgbClr val="C0C0C0"/>
                </a:highlight>
              </a:rPr>
              <a:t>DESPESES</a:t>
            </a:r>
            <a:r>
              <a:rPr lang="es-ES" dirty="0"/>
              <a:t>	</a:t>
            </a:r>
          </a:p>
          <a:p>
            <a:pPr marL="0" indent="0">
              <a:buNone/>
            </a:pPr>
            <a:r>
              <a:rPr lang="es-ES" dirty="0"/>
              <a:t>          	</a:t>
            </a:r>
            <a:r>
              <a:rPr lang="es-ES" u="sng" dirty="0" err="1"/>
              <a:t>Despeses</a:t>
            </a:r>
            <a:r>
              <a:rPr lang="es-ES" u="sng" dirty="0"/>
              <a:t> de </a:t>
            </a:r>
            <a:r>
              <a:rPr lang="es-ES" u="sng" dirty="0" err="1"/>
              <a:t>Gestió</a:t>
            </a:r>
            <a:r>
              <a:rPr lang="es-ES" u="sng" dirty="0"/>
              <a:t>			       		 24.300,35</a:t>
            </a:r>
            <a:r>
              <a:rPr lang="es-ES" dirty="0"/>
              <a:t>	</a:t>
            </a:r>
          </a:p>
          <a:p>
            <a:pPr marL="0" indent="0">
              <a:buNone/>
            </a:pPr>
            <a:r>
              <a:rPr lang="es-ES" dirty="0"/>
              <a:t>           	</a:t>
            </a:r>
            <a:r>
              <a:rPr lang="es-ES" u="sng" dirty="0"/>
              <a:t>Compra de material		                     		   2.821,05</a:t>
            </a:r>
          </a:p>
          <a:p>
            <a:pPr marL="0" indent="0">
              <a:buNone/>
            </a:pPr>
            <a:r>
              <a:rPr lang="es-ES" dirty="0"/>
              <a:t>           	</a:t>
            </a:r>
            <a:r>
              <a:rPr lang="es-ES" u="sng" dirty="0" err="1"/>
              <a:t>Despeses</a:t>
            </a:r>
            <a:r>
              <a:rPr lang="es-ES" u="sng" dirty="0"/>
              <a:t> de pisos </a:t>
            </a:r>
            <a:r>
              <a:rPr lang="es-ES" u="sng" dirty="0" err="1"/>
              <a:t>d’acollida</a:t>
            </a:r>
            <a:r>
              <a:rPr lang="es-ES" u="sng" dirty="0"/>
              <a:t>   		              47.366,77</a:t>
            </a:r>
          </a:p>
          <a:p>
            <a:pPr marL="0" indent="0">
              <a:buNone/>
            </a:pPr>
            <a:r>
              <a:rPr lang="es-ES" dirty="0"/>
              <a:t>           		 </a:t>
            </a:r>
            <a:r>
              <a:rPr lang="es-ES" dirty="0" err="1"/>
              <a:t>Despeses</a:t>
            </a:r>
            <a:r>
              <a:rPr lang="es-ES" dirty="0"/>
              <a:t> </a:t>
            </a:r>
            <a:r>
              <a:rPr lang="es-ES" dirty="0" err="1"/>
              <a:t>generals</a:t>
            </a:r>
            <a:r>
              <a:rPr lang="es-ES" dirty="0"/>
              <a:t>         35.376,43	</a:t>
            </a:r>
          </a:p>
          <a:p>
            <a:pPr marL="0" indent="0">
              <a:buNone/>
            </a:pPr>
            <a:r>
              <a:rPr lang="es-ES" b="1" dirty="0"/>
              <a:t>		 </a:t>
            </a:r>
            <a:r>
              <a:rPr lang="es-ES" dirty="0"/>
              <a:t>Personal (1 </a:t>
            </a:r>
            <a:r>
              <a:rPr lang="es-ES" dirty="0" err="1"/>
              <a:t>adm</a:t>
            </a:r>
            <a:r>
              <a:rPr lang="es-ES" dirty="0"/>
              <a:t>)	   11.990,34</a:t>
            </a:r>
          </a:p>
          <a:p>
            <a:pPr marL="0" indent="0">
              <a:buNone/>
            </a:pPr>
            <a:r>
              <a:rPr lang="es-ES" dirty="0"/>
              <a:t>	</a:t>
            </a:r>
            <a:r>
              <a:rPr lang="es-ES" u="sng" dirty="0" err="1"/>
              <a:t>Despeses</a:t>
            </a:r>
            <a:r>
              <a:rPr lang="es-ES" u="sng" dirty="0"/>
              <a:t> personal </a:t>
            </a:r>
            <a:r>
              <a:rPr lang="es-ES" u="sng" dirty="0" err="1"/>
              <a:t>administratiu</a:t>
            </a:r>
            <a:r>
              <a:rPr lang="es-ES" u="sng" dirty="0"/>
              <a:t>			 11.990,25</a:t>
            </a:r>
          </a:p>
          <a:p>
            <a:pPr marL="0" indent="0">
              <a:buNone/>
            </a:pPr>
            <a:r>
              <a:rPr lang="es-ES" b="1" dirty="0"/>
              <a:t>	</a:t>
            </a:r>
            <a:r>
              <a:rPr lang="es-ES" u="sng" dirty="0"/>
              <a:t>Varis							   1.424,50</a:t>
            </a:r>
          </a:p>
          <a:p>
            <a:pPr marL="0" indent="0">
              <a:buNone/>
            </a:pPr>
            <a:r>
              <a:rPr lang="es-ES" b="1" dirty="0"/>
              <a:t>         	           Total		                                                      87.902,92   </a:t>
            </a:r>
          </a:p>
          <a:p>
            <a:pPr marL="0" indent="0">
              <a:buNone/>
            </a:pPr>
            <a:r>
              <a:rPr lang="es-ES" b="1" dirty="0"/>
              <a:t>	           </a:t>
            </a:r>
            <a:r>
              <a:rPr lang="es-ES" b="1" dirty="0" err="1"/>
              <a:t>Superàvit</a:t>
            </a:r>
            <a:r>
              <a:rPr lang="es-ES" b="1" dirty="0"/>
              <a:t>			               	</a:t>
            </a:r>
            <a:r>
              <a:rPr lang="es-ES" b="1" u="sng" dirty="0">
                <a:highlight>
                  <a:srgbClr val="00FF00"/>
                </a:highlight>
              </a:rPr>
              <a:t>10.337,66</a:t>
            </a:r>
          </a:p>
          <a:p>
            <a:pPr marL="0" indent="0">
              <a:buNone/>
            </a:pPr>
            <a:r>
              <a:rPr lang="es-ES" b="1" dirty="0"/>
              <a:t>						                           98.240,58</a:t>
            </a:r>
          </a:p>
          <a:p>
            <a:pPr marL="0" indent="0">
              <a:buNone/>
            </a:pPr>
            <a:endParaRPr lang="es-ES" b="1" dirty="0">
              <a:highlight>
                <a:srgbClr val="00FF00"/>
              </a:highlight>
            </a:endParaRPr>
          </a:p>
          <a:p>
            <a:pPr marL="0" indent="0">
              <a:buNone/>
            </a:pPr>
            <a:endParaRPr lang="es-ES" b="1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935A75A5-F7F2-4C8E-90B7-ACE8B07E1C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84932" y="403012"/>
            <a:ext cx="2024047" cy="1249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2067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0"/>
                <a:lumOff val="100000"/>
              </a:schemeClr>
            </a:gs>
            <a:gs pos="83000">
              <a:schemeClr val="accent2">
                <a:lumMod val="0"/>
                <a:lumOff val="100000"/>
              </a:schemeClr>
            </a:gs>
            <a:gs pos="100000">
              <a:schemeClr val="accent2">
                <a:lumMod val="10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ln w="19050">
            <a:solidFill>
              <a:schemeClr val="accent2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es-ES" sz="2800" b="1" u="sng" dirty="0">
                <a:solidFill>
                  <a:schemeClr val="accent2"/>
                </a:solidFill>
              </a:rPr>
              <a:t>                                                                                                </a:t>
            </a:r>
            <a:br>
              <a:rPr lang="es-ES" sz="2800" b="1" u="sng" dirty="0">
                <a:solidFill>
                  <a:schemeClr val="accent2"/>
                </a:solidFill>
              </a:rPr>
            </a:br>
            <a:r>
              <a:rPr lang="es-ES" sz="3600" b="1" dirty="0">
                <a:solidFill>
                  <a:schemeClr val="accent2"/>
                </a:solidFill>
                <a:latin typeface="+mn-lt"/>
              </a:rPr>
              <a:t>   DESPESES  2020</a:t>
            </a:r>
            <a:br>
              <a:rPr lang="es-ES" sz="2800" b="1" dirty="0">
                <a:solidFill>
                  <a:schemeClr val="accent2"/>
                </a:solidFill>
              </a:rPr>
            </a:br>
            <a:endParaRPr lang="es-ES" sz="2800" dirty="0">
              <a:solidFill>
                <a:schemeClr val="accent2"/>
              </a:solidFill>
            </a:endParaRP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A08D53A9-E57A-45C2-B212-FCA022BD14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65133" y="403012"/>
            <a:ext cx="2024047" cy="1249788"/>
          </a:xfrm>
          <a:prstGeom prst="rect">
            <a:avLst/>
          </a:prstGeom>
        </p:spPr>
      </p:pic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F490FA06-98B9-4230-8137-B661C5AE1FE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471857" y="1728575"/>
            <a:ext cx="7248285" cy="4865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786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0"/>
                <a:lumOff val="100000"/>
              </a:schemeClr>
            </a:gs>
            <a:gs pos="80000">
              <a:schemeClr val="accent2">
                <a:lumMod val="0"/>
                <a:lumOff val="100000"/>
              </a:schemeClr>
            </a:gs>
            <a:gs pos="98000">
              <a:schemeClr val="accent2">
                <a:lumMod val="10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88901"/>
            <a:ext cx="10515600" cy="1601788"/>
          </a:xfrm>
          <a:ln w="19050">
            <a:solidFill>
              <a:schemeClr val="accent2"/>
            </a:solidFill>
          </a:ln>
        </p:spPr>
        <p:txBody>
          <a:bodyPr>
            <a:normAutofit fontScale="90000"/>
          </a:bodyPr>
          <a:lstStyle/>
          <a:p>
            <a:pPr algn="ctr"/>
            <a:br>
              <a:rPr lang="es-ES" sz="3100" dirty="0">
                <a:solidFill>
                  <a:schemeClr val="accent2"/>
                </a:solidFill>
              </a:rPr>
            </a:br>
            <a:r>
              <a:rPr lang="es-ES" sz="3100" dirty="0">
                <a:solidFill>
                  <a:schemeClr val="accent2"/>
                </a:solidFill>
              </a:rPr>
              <a:t> </a:t>
            </a:r>
            <a:r>
              <a:rPr lang="es-ES" sz="3600" b="1" dirty="0">
                <a:solidFill>
                  <a:schemeClr val="accent2"/>
                </a:solidFill>
                <a:latin typeface="+mn-lt"/>
              </a:rPr>
              <a:t>BALANÇ DE SITUACIÓ</a:t>
            </a:r>
            <a:br>
              <a:rPr lang="es-ES" sz="3600" b="1" dirty="0">
                <a:solidFill>
                  <a:schemeClr val="accent2"/>
                </a:solidFill>
                <a:latin typeface="+mn-lt"/>
              </a:rPr>
            </a:br>
            <a:r>
              <a:rPr lang="es-ES" sz="3600" b="1" dirty="0">
                <a:solidFill>
                  <a:schemeClr val="accent2"/>
                </a:solidFill>
                <a:latin typeface="+mn-lt"/>
              </a:rPr>
              <a:t> </a:t>
            </a:r>
            <a:r>
              <a:rPr lang="es-ES" sz="3600" b="1" dirty="0" err="1">
                <a:solidFill>
                  <a:schemeClr val="accent2"/>
                </a:solidFill>
                <a:latin typeface="+mn-lt"/>
              </a:rPr>
              <a:t>tancat</a:t>
            </a:r>
            <a:r>
              <a:rPr lang="es-ES" sz="3600" b="1" dirty="0">
                <a:solidFill>
                  <a:schemeClr val="accent2"/>
                </a:solidFill>
                <a:latin typeface="+mn-lt"/>
              </a:rPr>
              <a:t> a 31 de Desembre de 2020</a:t>
            </a:r>
            <a:br>
              <a:rPr lang="es-ES" sz="3600" b="1" dirty="0">
                <a:latin typeface="+mn-lt"/>
              </a:rPr>
            </a:br>
            <a:endParaRPr lang="es-ES" sz="3600" b="1" dirty="0">
              <a:latin typeface="+mn-lt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B3C99827-747C-439E-88D5-8EEEFD6B69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4795" y="264901"/>
            <a:ext cx="2024047" cy="1249788"/>
          </a:xfrm>
          <a:prstGeom prst="rect">
            <a:avLst/>
          </a:prstGeom>
        </p:spPr>
      </p:pic>
      <p:pic>
        <p:nvPicPr>
          <p:cNvPr id="6" name="Marcador de contenido 5">
            <a:extLst>
              <a:ext uri="{FF2B5EF4-FFF2-40B4-BE49-F238E27FC236}">
                <a16:creationId xmlns:a16="http://schemas.microsoft.com/office/drawing/2014/main" id="{2CC6A56C-61D2-47D7-AFD7-1F4CEF11546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596925" y="1796542"/>
            <a:ext cx="8939777" cy="5028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700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0"/>
                <a:lumOff val="100000"/>
              </a:schemeClr>
            </a:gs>
            <a:gs pos="82000">
              <a:schemeClr val="accent2">
                <a:lumMod val="0"/>
                <a:lumOff val="100000"/>
              </a:schemeClr>
            </a:gs>
            <a:gs pos="98000">
              <a:schemeClr val="accent2">
                <a:lumMod val="10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ln w="19050">
            <a:solidFill>
              <a:schemeClr val="accent2"/>
            </a:solidFill>
          </a:ln>
        </p:spPr>
        <p:txBody>
          <a:bodyPr>
            <a:normAutofit/>
          </a:bodyPr>
          <a:lstStyle/>
          <a:p>
            <a:pPr algn="ctr"/>
            <a:r>
              <a:rPr lang="es-ES" sz="3200" b="1" dirty="0">
                <a:solidFill>
                  <a:schemeClr val="accent2"/>
                </a:solidFill>
                <a:latin typeface="+mn-lt"/>
              </a:rPr>
              <a:t>PRESSUPOST 2021</a:t>
            </a:r>
            <a:br>
              <a:rPr lang="es-ES" sz="2800" dirty="0">
                <a:solidFill>
                  <a:schemeClr val="accent2"/>
                </a:solidFill>
              </a:rPr>
            </a:br>
            <a:r>
              <a:rPr lang="es-ES" sz="2800" dirty="0">
                <a:solidFill>
                  <a:schemeClr val="accent2"/>
                </a:solidFill>
              </a:rPr>
              <a:t>  </a:t>
            </a: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63667AFE-0FFD-426D-BE8A-933C858CAA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 dirty="0"/>
          </a:p>
          <a:p>
            <a:endParaRPr lang="ca-ES" dirty="0"/>
          </a:p>
          <a:p>
            <a:pPr marL="0" indent="0">
              <a:buNone/>
            </a:pPr>
            <a:r>
              <a:rPr lang="ca-ES" dirty="0"/>
              <a:t>		Ingressos Previstos.........................119,950,00</a:t>
            </a:r>
          </a:p>
          <a:p>
            <a:pPr marL="0" indent="0">
              <a:buNone/>
            </a:pPr>
            <a:r>
              <a:rPr lang="ca-ES" dirty="0"/>
              <a:t>           		=====================================</a:t>
            </a:r>
          </a:p>
          <a:p>
            <a:pPr marL="0" indent="0">
              <a:buNone/>
            </a:pPr>
            <a:r>
              <a:rPr lang="ca-ES" dirty="0"/>
              <a:t>           		Despeses Previstes.........................119,950,00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0989881C-DC6F-4362-B561-DC558D2C1B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10389" y="403012"/>
            <a:ext cx="2024047" cy="1249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5515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12844</TotalTime>
  <Words>1264</Words>
  <Application>Microsoft Office PowerPoint</Application>
  <PresentationFormat>Pantalla panoràmica</PresentationFormat>
  <Paragraphs>289</Paragraphs>
  <Slides>30</Slides>
  <Notes>2</Notes>
  <HiddenSlides>0</HiddenSlides>
  <MMClips>0</MMClips>
  <ScaleCrop>false</ScaleCrop>
  <HeadingPairs>
    <vt:vector size="6" baseType="variant">
      <vt:variant>
        <vt:lpstr>Tipus de lletra utilitzats</vt:lpstr>
      </vt:variant>
      <vt:variant>
        <vt:i4>5</vt:i4>
      </vt:variant>
      <vt:variant>
        <vt:lpstr>Tema</vt:lpstr>
      </vt:variant>
      <vt:variant>
        <vt:i4>1</vt:i4>
      </vt:variant>
      <vt:variant>
        <vt:lpstr>Títols de les diapositives</vt:lpstr>
      </vt:variant>
      <vt:variant>
        <vt:i4>30</vt:i4>
      </vt:variant>
    </vt:vector>
  </HeadingPairs>
  <TitlesOfParts>
    <vt:vector size="36" baseType="lpstr">
      <vt:lpstr>Arial</vt:lpstr>
      <vt:lpstr>Calibri</vt:lpstr>
      <vt:lpstr>Calibri Light</vt:lpstr>
      <vt:lpstr>Courier New</vt:lpstr>
      <vt:lpstr>Trebuchet MS</vt:lpstr>
      <vt:lpstr>Tema de Office</vt:lpstr>
      <vt:lpstr>        ASSEMBLEA GENERAL ORDINÀRIA DE L’ASSOCIACIÓ DE MALALTS I TRASPLANTATS HEPÀTICS DE CATALUNYA                          </vt:lpstr>
      <vt:lpstr>1.    APROVACIÓ DE L’ ACTA DE L’ ASSEMBLEA 2020  </vt:lpstr>
      <vt:lpstr>   2.    PRESENTACIÓ I APROVACIÓ COMPTES 2020  I PRESSUPOST 2021   </vt:lpstr>
      <vt:lpstr>            COMPTE DE RESULTATS  EXERCICI 2020  </vt:lpstr>
      <vt:lpstr>INGRESSOS 2020  </vt:lpstr>
      <vt:lpstr>            COMPTE DE RESULTATS EXERCICI 2020  </vt:lpstr>
      <vt:lpstr>                                                                                                    DESPESES  2020 </vt:lpstr>
      <vt:lpstr>  BALANÇ DE SITUACIÓ  tancat a 31 de Desembre de 2020 </vt:lpstr>
      <vt:lpstr>PRESSUPOST 2021   </vt:lpstr>
      <vt:lpstr>Presentació del PowerPoint</vt:lpstr>
      <vt:lpstr>                   ACTIVITATS DE SUPORT PSICOLÒGIC- VOLUNTARIAT- PISOS ACOLLIDA  </vt:lpstr>
      <vt:lpstr>ACTIVITATS DE SENSIBILITZACIÓ I PROMOCIÓ      DE LA DONACIÓ DE SANG I D’ÒRGANS</vt:lpstr>
      <vt:lpstr>ACTIVITATS DE SENSIBILITZACIÓ I PROMOCIÓ      DE LA DONACIÓ DE SANG I D’ÒRGANS</vt:lpstr>
      <vt:lpstr> JORNADES CONFERÈNCIES – ACTES</vt:lpstr>
      <vt:lpstr> JORNADES CONFERÈNCIES – ACTES</vt:lpstr>
      <vt:lpstr> JORNADES CONFERÈNCIES – ACTES</vt:lpstr>
      <vt:lpstr> FORMACIÓ  </vt:lpstr>
      <vt:lpstr>              ACTIVITATS DE RELACIÓ                    AMB L’ASSOCIAT/DA</vt:lpstr>
      <vt:lpstr>ALTRES</vt:lpstr>
      <vt:lpstr>ALTRES</vt:lpstr>
      <vt:lpstr>WEB -XARXES SOCIALS</vt:lpstr>
      <vt:lpstr>Presentació del PowerPoint</vt:lpstr>
      <vt:lpstr>RENOVACIÓ JUNTA DIRECTIVA </vt:lpstr>
      <vt:lpstr>Presentació del PowerPoint</vt:lpstr>
      <vt:lpstr>                                OBJECTIUS 2021 </vt:lpstr>
      <vt:lpstr>                                ACTIVITATS 2021 </vt:lpstr>
      <vt:lpstr>Presentació del PowerPoint</vt:lpstr>
      <vt:lpstr>Presentació del PowerPoint</vt:lpstr>
      <vt:lpstr>Moltes gràcies als nostres col.laboradors…</vt:lpstr>
      <vt:lpstr>                        Moltes gràcies per la vostra atenció i assistència!!                                                              Seguim caminant….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ASSEMBLEA GENERAL ORDINÀRIA DE L’ASSOCIACIÓ DE MALALTS I TRASPLANTATS HEPÀTICS DE CATALUNYA - 2019</dc:title>
  <dc:creator>JOSEP MARIA MARTINEZ RODRIGUEZ</dc:creator>
  <cp:lastModifiedBy>Artur Marquès Vidal</cp:lastModifiedBy>
  <cp:revision>104</cp:revision>
  <dcterms:created xsi:type="dcterms:W3CDTF">2019-04-05T16:24:09Z</dcterms:created>
  <dcterms:modified xsi:type="dcterms:W3CDTF">2021-05-03T11:44:13Z</dcterms:modified>
</cp:coreProperties>
</file>