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3"/>
  </p:notesMasterIdLst>
  <p:sldIdLst>
    <p:sldId id="256" r:id="rId2"/>
    <p:sldId id="257" r:id="rId3"/>
    <p:sldId id="288" r:id="rId4"/>
    <p:sldId id="300" r:id="rId5"/>
    <p:sldId id="299" r:id="rId6"/>
    <p:sldId id="301" r:id="rId7"/>
    <p:sldId id="262" r:id="rId8"/>
    <p:sldId id="258" r:id="rId9"/>
    <p:sldId id="260" r:id="rId10"/>
    <p:sldId id="263" r:id="rId11"/>
    <p:sldId id="269" r:id="rId12"/>
    <p:sldId id="270" r:id="rId13"/>
    <p:sldId id="280" r:id="rId14"/>
    <p:sldId id="264" r:id="rId15"/>
    <p:sldId id="314" r:id="rId16"/>
    <p:sldId id="302" r:id="rId17"/>
    <p:sldId id="266" r:id="rId18"/>
    <p:sldId id="315" r:id="rId19"/>
    <p:sldId id="309" r:id="rId20"/>
    <p:sldId id="286" r:id="rId21"/>
    <p:sldId id="305" r:id="rId22"/>
    <p:sldId id="320" r:id="rId23"/>
    <p:sldId id="321" r:id="rId24"/>
    <p:sldId id="322" r:id="rId25"/>
    <p:sldId id="317" r:id="rId26"/>
    <p:sldId id="325" r:id="rId27"/>
    <p:sldId id="318" r:id="rId28"/>
    <p:sldId id="323" r:id="rId29"/>
    <p:sldId id="291" r:id="rId30"/>
    <p:sldId id="319" r:id="rId31"/>
    <p:sldId id="324" r:id="rId3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ur Marquès Vidal" initials="AMV" lastIdx="1" clrIdx="0">
    <p:extLst>
      <p:ext uri="{19B8F6BF-5375-455C-9EA6-DF929625EA0E}">
        <p15:presenceInfo xmlns:p15="http://schemas.microsoft.com/office/powerpoint/2012/main" userId="3ceb44bb7c34154d" providerId="Windows Live"/>
      </p:ext>
    </p:extLst>
  </p:cmAuthor>
  <p:cmAuthor id="2" name="Gaspar" initials="G" lastIdx="1" clrIdx="1">
    <p:extLst>
      <p:ext uri="{19B8F6BF-5375-455C-9EA6-DF929625EA0E}">
        <p15:presenceInfo xmlns:p15="http://schemas.microsoft.com/office/powerpoint/2012/main" userId="777d0799661af1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7-07T18:30:10.78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6T09:07:23.724" idx="1">
    <p:pos x="2682" y="327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B3356-AE4E-4FAC-B4DF-CFC7870D5D98}" type="datetimeFigureOut">
              <a:rPr lang="ca-ES" smtClean="0"/>
              <a:t>7/7/2022</a:t>
            </a:fld>
            <a:endParaRPr lang="ca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8C77-B1B3-4A65-86C3-7AAC8F92EC99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7569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76510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42869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2868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98C77-B1B3-4A65-86C3-7AAC8F92EC99}" type="slidenum">
              <a:rPr lang="ca-ES" smtClean="0"/>
              <a:t>13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5437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45D17-A042-4F9B-97CE-892E21836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4E2393-2A94-47DF-845D-3B95E369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3EEC73-36F0-47FC-BC05-6CCA8B2B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2F2803-62B2-419A-A7FA-0AB8E98A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6EE6E-F32B-4C0D-ABB4-A4700140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92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6F605-162A-41FE-9DEF-C558E078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B27F2A-9474-4B3D-886B-0DC39A07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14EA57-F084-4B48-AF76-86D5DB6D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7DE430-8346-47EA-98E8-056CB7ED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88A2C1-FDF2-4053-8E04-1B63BBEC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725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16F0DE-3459-4C07-9788-FF0D047AB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594793-B069-414E-9C90-54F187D3C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11C31-847C-4DFC-B0B4-D8651B84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75542-916C-4ACC-9C7F-B4C2C9E6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EA1C5-7FB7-441B-A439-11D07EB0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3BFEB-46FC-46D7-AC92-9A7274275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E7B539-83F1-4214-B76D-4FE5B88D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B5037-85F2-49C8-980D-31834C06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6791A-11A6-4BE2-82FF-B01BD5BC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099F1-8C15-4BFE-A0A8-EDCED0D6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46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034E0-78DE-4CAD-A7FD-E8DD921F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9362A6-7C6C-4825-A883-F6773B01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80922F-CE8A-4BC7-8FAD-672C6ADB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671BEB-05FA-4F1F-9930-85CCD91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CD19F-CC95-455E-8443-12101CF5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28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5174E-FFDD-4062-B3F0-1D32FA39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1FF16-AB9F-499F-B25F-9C60B28C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F9FDC1-6700-469C-89F1-532EE22B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E0D2A0-3D1B-4B6A-B49C-C5536A52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182F51-453C-4188-8910-F1EA44D4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27941F-D91F-4545-9F04-BD05068C2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8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AEC9A-0865-4E18-BC07-F5F39050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EF7D46-D615-49A5-A969-CE13BF31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24EFA3-787D-4021-8DB6-DFB984F8C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B379BD6-DAE8-4585-91F5-5A0E74DF5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7D0578-3C3F-4A2A-BAE7-1C8A5F600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1ADC95-1D20-48AF-BF62-DABCD27C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C1F0EF-EACD-47C4-A7F6-1A0D37F7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93DFA2-43C5-4194-9842-21CED397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8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4571E-ECDC-4140-A3D8-DC8DBDBF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859F47-FEB5-4454-872F-44115039C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FECFA3-D08E-464B-A025-78371435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B26371-D07D-4229-AD23-30A524B5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37ACE5-FB48-4410-98B2-16EC5E92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44A0723-094E-45C8-8953-1771AC51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7ECA26-EB86-4D89-BDDB-2077685C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4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3B16A-D271-44EE-BE55-9C8EBE2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871D51-F3E9-4ECB-8543-7B880139D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C7D16-BEC3-4F4A-9149-C2369447A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FF1D9C-DA67-43F2-8D13-362FA4766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3DE271-73A4-44B4-997E-F34464D74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4A001-37DE-4499-89D6-7A03BB30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32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F3F7-AFF2-495B-9FF5-17FAAB05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8DC326-D47C-4596-A80E-9E7CD6157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9ACB62-2B51-407B-BA75-289EFFEF9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1193A3-A061-46BD-94AA-6B8EB3A1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B2E291-E9EF-4A66-8C2B-B0822DE0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2C3B72-AA6E-449D-8D41-D9E0BB74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5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6552A7-EAA4-4FF9-B36B-B95C8B77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191F99-DE15-4761-B9E3-E373C373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A583AF-56D2-462E-A16D-0A38B95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EF05-CC66-48ED-AECC-595D53BC96DF}" type="datetimeFigureOut">
              <a:rPr lang="es-ES" smtClean="0"/>
              <a:t>07/07/2022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72D403-B2AE-410F-B7D3-C84E0EBCE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F55EFB-5F00-45D5-B428-136C8FDBA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44E7-2457-450A-971A-76161E201A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72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ln w="19050"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ASAMBLEA GENERAL ORDINARIA DE LA ASSOCIACIÓ DE MALALTS I TRASPLANTATS HEPÀTICS DE CATALUNYA 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                      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pPr algn="l"/>
            <a:r>
              <a:rPr lang="es-ES" dirty="0"/>
              <a:t>                    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  	</a:t>
            </a:r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         </a:t>
            </a:r>
          </a:p>
          <a:p>
            <a:pPr algn="l"/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			    28 DE ABRIL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D0C2E-77C9-4A0A-A574-A594EC742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62" y="4816589"/>
            <a:ext cx="2590476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   	</a:t>
            </a:r>
          </a:p>
          <a:p>
            <a:pPr marL="0" indent="0">
              <a:buNone/>
            </a:pPr>
            <a:endParaRPr lang="es-ES" sz="3200" b="1" spc="-50" dirty="0">
              <a:solidFill>
                <a:srgbClr val="E48312"/>
              </a:solidFill>
              <a:latin typeface="Calibri" panose="020F05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  <a:ea typeface="+mj-ea"/>
                <a:cs typeface="+mj-cs"/>
              </a:rPr>
              <a:t>  3.  PRESENTACIÓN Y APROBACIÓN MEMORIA DE ACTIVIDADES 2021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7A765A-529C-45B6-A908-E300789C4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96" y="28708"/>
            <a:ext cx="184115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                 ACTIVIDADES DE AYUDA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PSICOLÓGICA- VOLUNTARIADO- PISOS DE ACOGIDA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     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				</a:t>
            </a:r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				SUPORTE PSICOLÓGICO A PACIENTES Y FAMILIARES</a:t>
            </a:r>
            <a:endParaRPr lang="es-ES" sz="18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s-ES" sz="1800" dirty="0"/>
              <a:t>	23 visitas de atención psicológica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SSOPORTE VOLUNTARIADO SOCIAL</a:t>
            </a:r>
          </a:p>
          <a:p>
            <a:pPr marL="0" indent="0">
              <a:buNone/>
            </a:pPr>
            <a:r>
              <a:rPr lang="es-ES" sz="1800" dirty="0"/>
              <a:t>		 48 visitas presenciales al hospital – 322 llamadas de apoyo emocional
		461 llamadas a socios trasplantados – 28 atenciones a familias en situación de vulnerabilidad
</a:t>
            </a:r>
          </a:p>
          <a:p>
            <a:pPr marL="0" indent="0" algn="ctr">
              <a:buNone/>
            </a:pPr>
            <a:endParaRPr lang="es-ES" sz="1800" dirty="0"/>
          </a:p>
          <a:p>
            <a:pPr marL="0" lvl="0" indent="0">
              <a:buNone/>
            </a:pPr>
            <a:r>
              <a:rPr lang="es-ES" sz="1800" dirty="0"/>
              <a:t>                                                                       </a:t>
            </a:r>
          </a:p>
          <a:p>
            <a:pPr marL="0" lvl="0" indent="0">
              <a:buNone/>
            </a:pPr>
            <a:r>
              <a:rPr lang="es-ES" sz="1800" dirty="0"/>
              <a:t> 		</a:t>
            </a:r>
            <a:r>
              <a:rPr lang="es-ES" sz="1800" b="1" dirty="0">
                <a:solidFill>
                  <a:schemeClr val="accent2"/>
                </a:solidFill>
              </a:rPr>
              <a:t>PISOS DE ACOGIDA</a:t>
            </a:r>
            <a:r>
              <a:rPr lang="es-ES" sz="1800" dirty="0"/>
              <a:t>
              		Alojamiento para 228 familias - 3588 pernoctaciones
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2F87C-0F6B-4AF5-8F0A-1C92F080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40" y="2889552"/>
            <a:ext cx="1954090" cy="2218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47F79E-C79B-42ED-894D-87656964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876" y="5107708"/>
            <a:ext cx="1541924" cy="17502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1A8EED-D8C6-4B07-8683-FED5A3796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0" y="1882803"/>
            <a:ext cx="2114550" cy="14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ACTIVIDADES DE SENSIBILIZACIÓN Y PROMOCIÓN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DE LA DONACIÓN DE SANGRE Y DE ÓRGANOS
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49292"/>
            <a:ext cx="11091203" cy="43059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800" i="1" dirty="0"/>
          </a:p>
          <a:p>
            <a:r>
              <a:rPr lang="es-ES" sz="1800" dirty="0"/>
              <a:t>7 CHARLAS EN CENTROS EDUCATIVOS 
18 MESAS INFORMATIVAS EN FERIAS Y ACTOS
15 DÍAS EN LA TIENDA SOLIDARIA EN LA CALLE – TERRASSA
CAMPAÑA "VIDA REGALADA" DE DONEM GIRONA
ACTO "CONVERSACIONES DE VIDA, EXPERIENCIAS SINGULARES" - OCATT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FC772C-7D92-4F94-BD78-6BDFFC56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421" y="422328"/>
            <a:ext cx="1792379" cy="12619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E181A6C-4877-4D77-9C6B-7612F258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846" y="2086488"/>
            <a:ext cx="2393950" cy="17954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7EEF749-3D3E-4468-9BAC-775A18C8B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095" y="4400412"/>
            <a:ext cx="2393950" cy="17954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33CFD5-F5FB-47C8-9671-33E73C12B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846" y="4350766"/>
            <a:ext cx="2393950" cy="180448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E867ABE-3531-477F-8DE0-0ECB01AC8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470" y="4350766"/>
            <a:ext cx="1821824" cy="18977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B82EDA6-82AF-4EC1-A357-FA4FFBA21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32" y="4431772"/>
            <a:ext cx="3229737" cy="181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ACTIVIDADES DE SENSIBILIZACIÓN Y PROMOCIÓN DE LA DONACIÓN DE SANGRE Y DE ÓRGANOS
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594FC92-2E11-4335-844D-5DD52C0E27CF}"/>
              </a:ext>
            </a:extLst>
          </p:cNvPr>
          <p:cNvSpPr txBox="1"/>
          <p:nvPr/>
        </p:nvSpPr>
        <p:spPr>
          <a:xfrm>
            <a:off x="1098473" y="2112797"/>
            <a:ext cx="6096000" cy="210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/>
                </a:solidFill>
              </a:rPr>
              <a:t>VIDEO "GRACIAS A UN DONANTE"
JORNADA "EL BUS DE LA SANGRE"
FESTIVAL MULTICULTURAL SOLIDARIO - TERRASSA
PRESENTACIÓN "EL VIAJE DE LA VIDA" EN LA FNETH - MADRID
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CF013B0-B490-4B93-A034-1147D8D1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962" y="396915"/>
            <a:ext cx="1798476" cy="12619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5CC9AB-53A3-4DA5-A797-FB4B0ADE9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97224"/>
            <a:ext cx="1865572" cy="24874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E705049-EFDE-4AB5-BABB-CCD769CFD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23" y="1886196"/>
            <a:ext cx="1657609" cy="19274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E73AF5-7EE2-4F00-93CB-D2E06889B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473" y="4164148"/>
            <a:ext cx="3421511" cy="19274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014D16-6286-475B-B332-9DB84F7017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935" y="3971241"/>
            <a:ext cx="3084549" cy="23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 JORNADAS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CONFERENCIAS – ACTOS
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479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900" dirty="0">
              <a:cs typeface="CordiaUPC" panose="020B0502040204020203" pitchFamily="34" charset="-34"/>
            </a:endParaRPr>
          </a:p>
          <a:p>
            <a:pPr marL="0" indent="0">
              <a:buNone/>
            </a:pPr>
            <a:r>
              <a:rPr lang="es-ES" sz="1900" b="1" i="1" dirty="0">
                <a:solidFill>
                  <a:schemeClr val="accent2">
                    <a:lumMod val="75000"/>
                  </a:schemeClr>
                </a:solidFill>
                <a:cs typeface="CordiaUPC" panose="020B0502040204020203" pitchFamily="34" charset="-34"/>
              </a:rPr>
              <a:t> </a:t>
            </a:r>
            <a:r>
              <a:rPr lang="es-ES" sz="1900" b="1" dirty="0">
                <a:cs typeface="CordiaUPC" panose="020B0502040204020203" pitchFamily="34" charset="-34"/>
              </a:rPr>
              <a:t>WEBINARS - CHARLAS
PRESENTACIÓN DE LA GUÍA "CÓMO HACER ACCESIBLE TU PLAN DE VOLUNTARIADO" - FCVS
XI SYMPOSIUM D'EPITA (EUROPEAN PANCREAS AND ISLET TRANSPLANT ASSOCIATION)
WEBINAR SOBRE ACTIVIDAD FÍSICA EN PACIENTES TRASPLANTADOS – ESOT
INTERVENCIÓN EN EL ENCUENTRO DE LA ELPA (EUROPEAN PATIENT'S LIVER ASSOCIATION) SOBRE CÁNCER HEPÁTICO
SEMINARIO DEL PROGRAMA EUROPEO "SHARED PATIENT EXPERIENCE" / PERSPECTIVA DEL PACIENTE EN EL SISTEMA DE SALUD – HOSPITAL CLÍNICO/IDIBAPS</a:t>
            </a:r>
            <a:r>
              <a:rPr lang="es-ES" sz="1900" b="1" i="1" dirty="0">
                <a:solidFill>
                  <a:schemeClr val="accent2">
                    <a:lumMod val="75000"/>
                  </a:schemeClr>
                </a:solidFill>
                <a:cs typeface="CordiaUPC" panose="020B0502040204020203" pitchFamily="34" charset="-34"/>
              </a:rPr>
              <a:t>
</a:t>
            </a:r>
            <a:endParaRPr lang="es-ES" sz="1800" dirty="0"/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88829B-BD0F-4BEF-A054-CD0DE375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88" y="403012"/>
            <a:ext cx="2024047" cy="12497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276F053-F77B-47E6-8C19-63FA7E4E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99" y="4703502"/>
            <a:ext cx="3998763" cy="149953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66B5706-EA97-4036-BDB0-59E948CB7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661" y="4703503"/>
            <a:ext cx="2427801" cy="14995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22BE46F-508F-4401-8843-7DD9971C7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861" y="4703502"/>
            <a:ext cx="2259574" cy="14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 JORNADAS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CONFERENCIAS – ACTOS
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04730"/>
            <a:ext cx="10515600" cy="4479235"/>
          </a:xfrm>
        </p:spPr>
        <p:txBody>
          <a:bodyPr>
            <a:normAutofit/>
          </a:bodyPr>
          <a:lstStyle/>
          <a:p>
            <a:endParaRPr lang="es-ES" sz="1900" dirty="0">
              <a:cs typeface="CordiaUPC" panose="020B0502040204020203" pitchFamily="34" charset="-34"/>
            </a:endParaRPr>
          </a:p>
          <a:p>
            <a:pPr marL="0" lvl="0" indent="0">
              <a:buNone/>
              <a:defRPr/>
            </a:pPr>
            <a:r>
              <a:rPr kumimoji="0" lang="es-ES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ordiaUPC" panose="020B0502040204020203" pitchFamily="34" charset="-34"/>
              </a:rPr>
              <a:t>    </a:t>
            </a:r>
            <a:r>
              <a:rPr lang="es-ES" sz="1900" b="1" dirty="0">
                <a:cs typeface="CordiaUPC" panose="020B0502040204020203" pitchFamily="34" charset="-34"/>
              </a:rPr>
              <a:t>WEBINARS - CHARLAS
PRESENTACIÓN DE "TARDES DE T" EN LA X PATIENT BARCELONA CONGRESS
PROYECTO "ALTAVEUS DE VIDA" – OCATT Y BST
REUNIÓN FORMATIVA FNETH
ACTO "LA HEPATITIS NO PUEDE ESPERAR" – AGENCIA DE SALUD PÚBLICA CATALUÑA
PARTICIPACIÓN EN LAS XV JORNADAS - CIBERHED
</a:t>
            </a:r>
            <a:endParaRPr lang="es-ES" sz="1800" i="1" dirty="0"/>
          </a:p>
          <a:p>
            <a:pPr marL="0" indent="0">
              <a:buNone/>
            </a:pPr>
            <a:endParaRPr lang="es-ES" sz="1800" i="1" dirty="0"/>
          </a:p>
          <a:p>
            <a:pPr marL="0" indent="0">
              <a:buNone/>
            </a:pP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s-E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88829B-BD0F-4BEF-A054-CD0DE375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88" y="403012"/>
            <a:ext cx="2024047" cy="12497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F9A56C-D96A-4E78-AA53-362717D1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24" y="4266796"/>
            <a:ext cx="2847536" cy="23729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A65FAF-0D1F-4930-8757-04BAC4DC3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3" y="1947129"/>
            <a:ext cx="1663432" cy="2247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C3C5A9-F428-4E67-BF78-FE5B55F96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282" y="4430667"/>
            <a:ext cx="2945435" cy="22090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F214C8-C2AE-4363-8FDF-CEAE03F4D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102988" y="4451451"/>
            <a:ext cx="2945435" cy="220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>
                <a:solidFill>
                  <a:schemeClr val="accent2"/>
                </a:solidFill>
              </a:rPr>
              <a:t/>
            </a:r>
            <a:br>
              <a:rPr lang="es-ES" sz="3100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FORMACIÓN 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28323"/>
            <a:ext cx="11137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 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endParaRPr lang="es-ES" sz="1800" dirty="0"/>
          </a:p>
          <a:p>
            <a:r>
              <a:rPr lang="es-ES" sz="1800" dirty="0"/>
              <a:t>26 CURSOS FORMATIVOS DE LOS MIEMBROS DE LA JUNTA</a:t>
            </a:r>
          </a:p>
          <a:p>
            <a:pPr marL="0" indent="0">
              <a:buNone/>
            </a:pPr>
            <a:endParaRPr lang="es-ES" sz="1800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3A694F-F344-47D6-9803-988CE2206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796" y="403012"/>
            <a:ext cx="2024047" cy="12497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C8AC53-CD3F-4EAD-938D-94477A49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308" y="3429000"/>
            <a:ext cx="4751608" cy="20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ACTIVIDADES DE RELACIÓN CON EL 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       ASOCIADO/A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PUBLICACIÓN DE LA REVISTA DAR VIDA NÚMERO 7
ASAMBLEA GENERAL ORDINARIA
12 NEWSLETTER'S
59 COMUNICADOS INFORMATIVOS AL GRUPO DE WHATSSAP DE LOS SOCIOS
8 SESIONES DEL GRUPO DE AYUDA MUTUA "TARDES DE T"
LOTERÍA DE NAVIDAD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37DE687-A6C3-4338-B0D2-12166CA37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290" y="403012"/>
            <a:ext cx="2024047" cy="12497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647D03-44A6-466E-960D-ABDB7CCF0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21957"/>
            <a:ext cx="3528608" cy="9456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0C3063-FC1E-49D8-9B6D-1A64D510C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50" y="4216435"/>
            <a:ext cx="4625009" cy="12405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40" y="2000329"/>
            <a:ext cx="2499636" cy="35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OTRAS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1800" i="1" dirty="0"/>
          </a:p>
          <a:p>
            <a:r>
              <a:rPr lang="es-ES" sz="1800" dirty="0"/>
              <a:t>RUEDA DE PRENSA SOBRE LA ACTIVIDAD DE LA DONACIÓN DE ÓRGANOS Y TEJIDOS 2021 – DEPARTAMENTO SALUD
GALARDÓN DEL AYUNTAMIENTO DE L'HOSPITALET DE LLOBREGAT POR LA LABOR DEL AMTHC
PARTICIPACIÓN EN EL CORTOMETRAJE "SABER QUE SE PUEDE" SOBRE CÁNCER Y DEPRESIÓN
NOMINACIÓN A LOS PREMIOS IX CIUDAD SOLIDARIA PATROCINADOS POR CONSORCIO BARCELONA ZONA FRANCA</a:t>
            </a:r>
          </a:p>
          <a:p>
            <a:pPr algn="ctr"/>
            <a:endParaRPr lang="fr-FR" sz="18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A82C56-A4CA-4AB1-B630-FEC8CA76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02" y="403012"/>
            <a:ext cx="2024047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F0D6C7-880D-4E86-9B8A-55A6B4D1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23" y="4060149"/>
            <a:ext cx="2356833" cy="22517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16DF9A-59E2-4DEE-A3E7-705C6D940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679" y="4060149"/>
            <a:ext cx="3458491" cy="22517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EAB2FF-A3E2-4A5F-987F-2A43F8593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114" y="4060149"/>
            <a:ext cx="3002335" cy="22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OTRAS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1800" b="1" dirty="0"/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IMPACTO ACTIVIDADES:         7.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300 PERSONAS</a:t>
            </a:r>
          </a:p>
          <a:p>
            <a:pPr marL="0" indent="0" algn="ctr">
              <a:buNone/>
            </a:pPr>
            <a:r>
              <a:rPr lang="fr-FR" sz="4000" b="1" dirty="0">
                <a:solidFill>
                  <a:schemeClr val="accent2">
                    <a:lumMod val="75000"/>
                  </a:schemeClr>
                </a:solidFill>
              </a:rPr>
              <a:t>IMPACTO WEB Y REDES:     55.000 PERSONES</a:t>
            </a:r>
          </a:p>
          <a:p>
            <a:pPr marL="0" indent="0" algn="ctr">
              <a:buNone/>
            </a:pPr>
            <a:endParaRPr lang="fr-F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A82C56-A4CA-4AB1-B630-FEC8CA765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402" y="403012"/>
            <a:ext cx="2024047" cy="12497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A0D267-CBC1-4615-A7EA-332F0C2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422" y="1846885"/>
            <a:ext cx="4981155" cy="26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806" y="2343978"/>
            <a:ext cx="11700387" cy="2170044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3200" b="1" spc="-50" dirty="0">
                <a:solidFill>
                  <a:srgbClr val="E48312"/>
                </a:solidFill>
                <a:latin typeface="Calibri" panose="020F0502020204030204"/>
              </a:rPr>
              <a:t>1.    APROBACIÓN DEL ACTA DE LA ASAMBLEA 2021</a:t>
            </a: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</a:t>
            </a: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3720367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23BABE-4F15-48DE-9EED-5F6E2F5A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382" y="170204"/>
            <a:ext cx="1838658" cy="130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WEB – REDES SOCIALES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1CA3B4-62B2-4417-84FB-CB55EA4F8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23" y="403680"/>
            <a:ext cx="2024047" cy="124978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3807C2E-A6A3-44D5-B4CD-FAB7BA29849E}"/>
              </a:ext>
            </a:extLst>
          </p:cNvPr>
          <p:cNvSpPr txBox="1"/>
          <p:nvPr/>
        </p:nvSpPr>
        <p:spPr>
          <a:xfrm>
            <a:off x="2468372" y="1961363"/>
            <a:ext cx="9581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fr-FR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2020	 2021</a:t>
            </a:r>
            <a:r>
              <a:rPr lang="fr-FR" sz="1800" b="0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fr-FR" sz="1800" b="1" i="0" u="sng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AUMENTO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WEB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VISITANTES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          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44.768 	49.426 	  10,40 % 	</a:t>
            </a:r>
            <a:endParaRPr lang="fr-FR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FACEBOOK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SEGUIDORES 	  542 	   600 	  10.70 %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INSTAGRAM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SEGUIDORES 	  199 	   341 	  71,36 % 	</a:t>
            </a:r>
          </a:p>
          <a:p>
            <a:r>
              <a:rPr lang="es-E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TWITTER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PUBLICACIONES 	  222 	   259 	  16,67 % 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02B3F9-BB75-437F-BE66-082993A6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5" y="4238625"/>
            <a:ext cx="1272207" cy="116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A799C6-8FF4-4A91-8E05-FAB08C97C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501" y="4157973"/>
            <a:ext cx="2632531" cy="14807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C5244B0-33E2-42D2-A7A3-0E73FD4C8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323" y="4124298"/>
            <a:ext cx="1524000" cy="1524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C2C5A9A-D3FF-4C76-84E1-28C511CDA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614" y="4124297"/>
            <a:ext cx="1514475" cy="151447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B7A3910-FA7E-40D4-AED2-275D50F7F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095" y="4204950"/>
            <a:ext cx="2294115" cy="143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4.     OBJECTIVOS Y ACTIVIDADES 2022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976" y="4057437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2"/>
                </a:solidFill>
                <a:latin typeface="+mn-lt"/>
              </a:rPr>
              <a:t>OBJECTIUS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			Contactar con otras asociaciones
			Mejorar relación con Servicios Sociales de los Hospitales
			Alcanzar piso Vall </a:t>
            </a:r>
            <a:r>
              <a:rPr lang="es-ES" sz="1800" dirty="0" err="1"/>
              <a:t>Hebron</a:t>
            </a:r>
            <a:r>
              <a:rPr lang="es-ES" sz="1800" dirty="0"/>
              <a:t>
48 visitas 		
		Continuar contacto y seguimiento de socios y simpatizantes
		Aumentar presencia del voluntariado testimonial en el PRE y POST trasplante
		Apoyar a las personas alojadas en los pisos de acogida cuando se detecte la necesidad
		Estar presente con su testimonio en el proyecto </a:t>
            </a:r>
            <a:r>
              <a:rPr lang="es-ES" sz="1800" dirty="0" err="1"/>
              <a:t>Altaveus</a:t>
            </a:r>
            <a:r>
              <a:rPr lang="es-ES" sz="1800" dirty="0"/>
              <a:t> de vida del BST
                                   Desarrollar el Plan de voluntariado </a:t>
            </a:r>
            <a:r>
              <a:rPr lang="es-ES" sz="1800" dirty="0" err="1"/>
              <a:t>extra-hospitalario</a:t>
            </a:r>
            <a:r>
              <a:rPr lang="es-ES" sz="1800" dirty="0"/>
              <a:t>                             
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72F87C-0F6B-4AF5-8F0A-1C92F0802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6" y="2892216"/>
            <a:ext cx="1954090" cy="22181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47F79E-C79B-42ED-894D-87656964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145" y="1825624"/>
            <a:ext cx="1541924" cy="17502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B321ACD-7DD1-4325-8E3C-02B017C6C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507" y="506412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2"/>
                </a:solidFill>
                <a:latin typeface="+mn-lt"/>
              </a:rPr>
              <a:t>OBJETIVOS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		Captar nuevos socios. Aumentar masa social a 300 socios
		Dar información de la bonificación de los donativos y cuotas		
		         Hacer cronograma de publicaciones
		         Mejorar interactuaciones en redes sociales
		         Potenciar la red social Twitter: llegar a 500 seguidores
		         Abrir cuenta en </a:t>
            </a:r>
            <a:r>
              <a:rPr lang="es-ES" sz="1800" dirty="0" err="1"/>
              <a:t>Tik</a:t>
            </a:r>
            <a:r>
              <a:rPr lang="es-ES" sz="1800" dirty="0"/>
              <a:t> </a:t>
            </a:r>
            <a:r>
              <a:rPr lang="es-ES" sz="1800" dirty="0" err="1"/>
              <a:t>Tok</a:t>
            </a:r>
            <a:r>
              <a:rPr lang="es-ES" sz="1800" dirty="0"/>
              <a:t> y </a:t>
            </a:r>
            <a:r>
              <a:rPr lang="es-ES" sz="1800" dirty="0" err="1"/>
              <a:t>Linkedin</a:t>
            </a:r>
            <a:r>
              <a:rPr lang="es-ES" sz="1800" dirty="0"/>
              <a:t>
	                                 Aumentar aportación de las farmacéuticas
    		               Ampliar contactos con nuevos laboratorios	                           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948D476-B39C-4948-A6E8-31FFC009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852" y="2016125"/>
            <a:ext cx="2138948" cy="14287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B02DFE-F327-43E1-85AD-D16F2C466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81329"/>
            <a:ext cx="2138948" cy="1039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5396EDF-4580-4638-AC2B-82875E44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852" y="4970213"/>
            <a:ext cx="2138948" cy="12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4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2"/>
                </a:solidFill>
                <a:latin typeface="+mn-lt"/>
              </a:rPr>
              <a:t>OBJECTIVOS 2022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dirty="0">
                <a:solidFill>
                  <a:schemeClr val="accent2"/>
                </a:solidFill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es-ES" sz="1800" dirty="0"/>
              <a:t>		Expansión telemática publicando nuestras actividades en </a:t>
            </a:r>
            <a:r>
              <a:rPr lang="es-ES" sz="1800" dirty="0" err="1"/>
              <a:t>Youtube</a:t>
            </a:r>
            <a:r>
              <a:rPr lang="es-ES" sz="1800" dirty="0"/>
              <a:t>
		Ampliación del perfil profesional de los ponentes
		Personalizar el look y la imagen del acto
		Hacer algún GAM presencial de Tardes de T 		
		Mejorar el procedimiento de la distribución de la revista		</a:t>
            </a:r>
          </a:p>
          <a:p>
            <a:pPr marL="0" indent="0">
              <a:buNone/>
            </a:pPr>
            <a:r>
              <a:rPr lang="es-ES" sz="1800" dirty="0"/>
              <a:t>		         </a:t>
            </a:r>
          </a:p>
          <a:p>
            <a:pPr marL="0" lvl="0" indent="0">
              <a:buNone/>
            </a:pPr>
            <a:r>
              <a:rPr lang="es-ES" sz="1800" dirty="0"/>
              <a:t>	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6159EE-A7A9-4228-B788-4DBF8872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414" y="424131"/>
            <a:ext cx="1787386" cy="12665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CE65A3-B8C5-41ED-90EE-196A92161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738" y="1887787"/>
            <a:ext cx="2066062" cy="1721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03AD21-0440-4B2D-8016-678A32CE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521" y="4597624"/>
            <a:ext cx="1629893" cy="17217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953404-3FB2-4F37-B0ED-B3997895F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732" y="4748213"/>
            <a:ext cx="1428750" cy="1428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1" y="3609505"/>
            <a:ext cx="2157725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              ACTIVITATS 2022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F2255-353C-4008-8759-6B64457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88" y="403012"/>
            <a:ext cx="2024047" cy="1249788"/>
          </a:xfrm>
          <a:prstGeom prst="rect">
            <a:avLst/>
          </a:prstGeom>
        </p:spPr>
      </p:pic>
      <p:grpSp>
        <p:nvGrpSpPr>
          <p:cNvPr id="2072" name="Group 35520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8"/>
          </a:xfrm>
        </p:grpSpPr>
      </p:grpSp>
      <p:grpSp>
        <p:nvGrpSpPr>
          <p:cNvPr id="2070" name="Group 35590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8"/>
          </a:xfrm>
        </p:grpSpPr>
      </p:grpSp>
      <p:grpSp>
        <p:nvGrpSpPr>
          <p:cNvPr id="2068" name="Group 35669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6" name="Group 35691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4" name="Group 35737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2" name="Group 35767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AD92615-0F4F-4ACA-AD20-616E67137A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4" name="Imagen 113">
            <a:extLst>
              <a:ext uri="{FF2B5EF4-FFF2-40B4-BE49-F238E27FC236}">
                <a16:creationId xmlns:a16="http://schemas.microsoft.com/office/drawing/2014/main" id="{8FF909FD-6E8B-46D3-A857-FAA2BE1FB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28" y="1728575"/>
            <a:ext cx="4747441" cy="5086392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993618CA-8392-4004-AF7D-526FA3D5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884" y="1792281"/>
            <a:ext cx="4484916" cy="49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                 PROPERES ACTIVITATS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F2255-353C-4008-8759-6B644578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88" y="403012"/>
            <a:ext cx="2024047" cy="1249788"/>
          </a:xfrm>
          <a:prstGeom prst="rect">
            <a:avLst/>
          </a:prstGeom>
        </p:spPr>
      </p:pic>
      <p:grpSp>
        <p:nvGrpSpPr>
          <p:cNvPr id="2072" name="Group 35520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8"/>
          </a:xfrm>
        </p:grpSpPr>
      </p:grpSp>
      <p:grpSp>
        <p:nvGrpSpPr>
          <p:cNvPr id="2070" name="Group 35590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8"/>
          </a:xfrm>
        </p:grpSpPr>
      </p:grpSp>
      <p:grpSp>
        <p:nvGrpSpPr>
          <p:cNvPr id="2068" name="Group 35669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6" name="Group 35691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4" name="Group 35737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grpSp>
        <p:nvGrpSpPr>
          <p:cNvPr id="2062" name="Group 35767"/>
          <p:cNvGrpSpPr>
            <a:grpSpLocks/>
          </p:cNvGrpSpPr>
          <p:nvPr/>
        </p:nvGrpSpPr>
        <p:grpSpPr bwMode="auto">
          <a:xfrm>
            <a:off x="935038" y="3175"/>
            <a:ext cx="90487" cy="103188"/>
            <a:chOff x="0" y="0"/>
            <a:chExt cx="90259" cy="103569"/>
          </a:xfrm>
        </p:grpSpPr>
      </p:grp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AD92615-0F4F-4ACA-AD20-616E67137AD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388127-827E-4D66-A61F-B7AB8EAE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41501">
            <a:off x="4339096" y="2469311"/>
            <a:ext cx="3928700" cy="1964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686581-2A62-4195-A5A2-6AF9EBF0B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4617">
            <a:off x="4277993" y="4828081"/>
            <a:ext cx="1883650" cy="18836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AE5803-5EBA-4C51-9F17-6CEC93BFD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922" y="4757279"/>
            <a:ext cx="1783189" cy="18836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5ED456E-564B-49DE-B9AC-6CC8710EF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87518">
            <a:off x="1501929" y="2212524"/>
            <a:ext cx="1886951" cy="26702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87863E-2248-4940-A7C2-B1A709B4A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36194">
            <a:off x="8627165" y="2296836"/>
            <a:ext cx="2726635" cy="204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2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5. AUTORIZACIÓN A LA JUNTA DIRECTIVA PARA PEDIR SUBVENCIONES PÚBLICAS O PRIVADAS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461" y="440900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6. AUTORIZACIÓN A LA JUNTA DIRECTIVA PARA ADHERIRSE A OTRAS ASOCIACIONES, FEDERACIONES Y CONFEDERACIONES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334A78-EBFC-4C64-B001-1DC9A51D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719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2">
                <a:lumMod val="0"/>
                <a:lumOff val="100000"/>
              </a:schemeClr>
            </a:gs>
            <a:gs pos="81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accent2"/>
                </a:solidFill>
              </a:rPr>
              <a:t>7.     TURNO DE INTERVENCIONES Y PREGUNTAS. </a:t>
            </a:r>
            <a:endParaRPr lang="es-ES" sz="4400" dirty="0">
              <a:solidFill>
                <a:schemeClr val="accent2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4BA5D5F-A5F6-4DD8-957A-1A88B428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3763168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2">
                <a:lumMod val="0"/>
                <a:lumOff val="100000"/>
              </a:schemeClr>
            </a:gs>
            <a:gs pos="76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66242" y="3429000"/>
            <a:ext cx="9144000" cy="2393240"/>
          </a:xfrm>
          <a:ln w="190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2.    PRESENTACIÓN Y APROBACIÓN CUENTAS 2021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> Y PRESUPUESTO 2022</a:t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  <a:t/>
            </a:r>
            <a:br>
              <a:rPr lang="es-ES" sz="3600" b="1" spc="-50" dirty="0">
                <a:solidFill>
                  <a:srgbClr val="E48312"/>
                </a:solidFill>
                <a:latin typeface="Calibri" panose="020F0502020204030204"/>
              </a:rPr>
            </a:br>
            <a:r>
              <a:rPr lang="es-ES" sz="49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s-ES" sz="4900" b="1" dirty="0">
                <a:solidFill>
                  <a:schemeClr val="accent2"/>
                </a:solidFill>
                <a:latin typeface="+mn-lt"/>
              </a:rPr>
            </a:br>
            <a:endParaRPr lang="es-ES" sz="49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0984" y="2982889"/>
            <a:ext cx="11276742" cy="2393240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765C8B-6871-480D-81C5-8E7694D12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66" y="0"/>
            <a:ext cx="1841152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31770"/>
            <a:ext cx="10515600" cy="1325563"/>
          </a:xfrm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Muchas gracias a nuestros colaboradores...
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F43B9D-8D25-4F57-83C1-36A345C9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67" y="407545"/>
            <a:ext cx="2024047" cy="12497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9496081-E57F-48F0-BFB8-A3AE9E190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08" y="1770110"/>
            <a:ext cx="2085710" cy="5683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EE6A7F-E194-4D17-8009-29DB55D49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491" y="1917571"/>
            <a:ext cx="1885956" cy="4813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ADBA9E-C1D0-4E75-B3BA-651455946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083" y="1930399"/>
            <a:ext cx="1737091" cy="4687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070B14-4EE0-492B-A427-BA696723C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454" y="2638849"/>
            <a:ext cx="1285875" cy="6286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63FBA7-1BDC-457C-8CFE-6A92A5957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928" y="3423212"/>
            <a:ext cx="12954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Moltes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gràcies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per la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vostra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s-ES" sz="3200" b="1" i="1" dirty="0" err="1">
                <a:solidFill>
                  <a:schemeClr val="accent2"/>
                </a:solidFill>
                <a:latin typeface="+mn-lt"/>
              </a:rPr>
              <a:t>atenció</a:t>
            </a:r>
            <a:r>
              <a:rPr lang="es-ES" sz="3200" b="1" i="1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AF43B9D-8D25-4F57-83C1-36A345C93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267" y="407545"/>
            <a:ext cx="2024047" cy="12497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8C3202-4737-449F-875B-384BB4FE4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7" y="1780347"/>
            <a:ext cx="3576180" cy="5077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F2AB7D6-C5E2-4715-9231-920E60B52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64" y="2554515"/>
            <a:ext cx="5520870" cy="34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CUENTA DE RESULTADOS  EJERCICIO 2021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1475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b="1" dirty="0">
                <a:highlight>
                  <a:srgbClr val="C0C0C0"/>
                </a:highlight>
              </a:rPr>
              <a:t>INGRESSOS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       	 </a:t>
            </a:r>
            <a:r>
              <a:rPr lang="es-ES" u="sng" dirty="0"/>
              <a:t>Cuotas socios/ Colaboradores		12.914,00</a:t>
            </a:r>
          </a:p>
          <a:p>
            <a:pPr marL="0" indent="0">
              <a:buNone/>
            </a:pPr>
            <a:r>
              <a:rPr lang="es-ES" dirty="0"/>
              <a:t>	       	 </a:t>
            </a:r>
            <a:r>
              <a:rPr lang="es-ES" u="sng" dirty="0"/>
              <a:t>Colaboraciones </a:t>
            </a:r>
            <a:r>
              <a:rPr lang="es-ES" u="sng" dirty="0" err="1"/>
              <a:t>Empr</a:t>
            </a:r>
            <a:r>
              <a:rPr lang="es-ES" u="sng" dirty="0"/>
              <a:t>. y </a:t>
            </a:r>
            <a:r>
              <a:rPr lang="es-ES" u="sng" dirty="0" err="1"/>
              <a:t>Activitadades</a:t>
            </a:r>
            <a:r>
              <a:rPr lang="es-ES" u="sng" dirty="0"/>
              <a:t>	13.650,00</a:t>
            </a:r>
          </a:p>
          <a:p>
            <a:pPr marL="0" indent="0">
              <a:buNone/>
            </a:pPr>
            <a:r>
              <a:rPr lang="es-ES" dirty="0"/>
              <a:t>                   	 </a:t>
            </a:r>
            <a:r>
              <a:rPr lang="es-ES" u="sng" dirty="0"/>
              <a:t>Convenio </a:t>
            </a:r>
            <a:r>
              <a:rPr lang="es-ES" u="sng" dirty="0" err="1"/>
              <a:t>colab</a:t>
            </a:r>
            <a:r>
              <a:rPr lang="es-ES" u="sng" dirty="0"/>
              <a:t> + Pisos Acogida</a:t>
            </a:r>
            <a:r>
              <a:rPr lang="ca-ES" u="sng" dirty="0"/>
              <a:t>	            </a:t>
            </a:r>
            <a:r>
              <a:rPr lang="es-ES" u="sng" dirty="0"/>
              <a:t>25.130,00</a:t>
            </a:r>
          </a:p>
          <a:p>
            <a:pPr marL="0" indent="0">
              <a:buNone/>
            </a:pPr>
            <a:r>
              <a:rPr lang="es-ES" dirty="0"/>
              <a:t>                          </a:t>
            </a:r>
            <a:r>
              <a:rPr lang="es-ES" u="sng" dirty="0"/>
              <a:t>Subvenciones oficiales                                29.918,18</a:t>
            </a:r>
          </a:p>
          <a:p>
            <a:pPr marL="0" indent="0">
              <a:buNone/>
            </a:pPr>
            <a:r>
              <a:rPr lang="es-ES" dirty="0"/>
              <a:t>                          </a:t>
            </a:r>
            <a:r>
              <a:rPr lang="es-ES" u="sng" dirty="0"/>
              <a:t>Subvenciones Pisos Acogida                       22.015,47</a:t>
            </a:r>
          </a:p>
          <a:p>
            <a:pPr marL="0" indent="0">
              <a:buNone/>
            </a:pPr>
            <a:r>
              <a:rPr lang="es-ES" dirty="0"/>
              <a:t>                          </a:t>
            </a:r>
            <a:r>
              <a:rPr lang="es-ES" u="sng" dirty="0"/>
              <a:t>Donativos y otros ingresos 		  7.030,20   </a:t>
            </a:r>
            <a:r>
              <a:rPr lang="es-ES" dirty="0"/>
              <a:t>	</a:t>
            </a:r>
            <a:endParaRPr lang="es-ES" u="sng" dirty="0"/>
          </a:p>
          <a:p>
            <a:pPr marL="0" indent="0">
              <a:buNone/>
            </a:pPr>
            <a:r>
              <a:rPr lang="es-ES" dirty="0"/>
              <a:t>	       	 </a:t>
            </a:r>
            <a:r>
              <a:rPr lang="es-ES" b="1" dirty="0">
                <a:highlight>
                  <a:srgbClr val="C0C0C0"/>
                </a:highlight>
              </a:rPr>
              <a:t>TOTAL		                                  110.657,85</a:t>
            </a:r>
            <a:r>
              <a:rPr lang="es-ES" b="1" dirty="0"/>
              <a:t>	</a:t>
            </a:r>
            <a:r>
              <a:rPr lang="es-ES" dirty="0"/>
              <a:t>						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5A75A5-F7F2-4C8E-90B7-ACE8B07E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53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INGRESOS 2021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		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D9C07E-FA72-4E3E-8424-ED7322E1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316" y="397095"/>
            <a:ext cx="2024047" cy="12497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61C55C1-AF61-45DC-BB79-17314541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34" y="1690688"/>
            <a:ext cx="8424532" cy="50547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68388" y="3029581"/>
            <a:ext cx="1699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Cuotas socios/colaboradores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94882" y="5188944"/>
            <a:ext cx="25118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Donativos y Otros ingresos </a:t>
            </a:r>
          </a:p>
        </p:txBody>
      </p:sp>
      <p:sp>
        <p:nvSpPr>
          <p:cNvPr id="6" name="Flecha izquierda 5"/>
          <p:cNvSpPr/>
          <p:nvPr/>
        </p:nvSpPr>
        <p:spPr>
          <a:xfrm>
            <a:off x="7894882" y="3097549"/>
            <a:ext cx="355463" cy="132092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izquierda 7"/>
          <p:cNvSpPr/>
          <p:nvPr/>
        </p:nvSpPr>
        <p:spPr>
          <a:xfrm>
            <a:off x="7571260" y="5261571"/>
            <a:ext cx="291782" cy="10096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4182163" y="5261571"/>
            <a:ext cx="345770" cy="1110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733651" y="5188944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Subvenciones oficiales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371" y="3928135"/>
            <a:ext cx="365792" cy="14631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968270" y="3878182"/>
            <a:ext cx="18101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Convenio </a:t>
            </a:r>
            <a:r>
              <a:rPr lang="es-ES" sz="1000" dirty="0" err="1"/>
              <a:t>colab</a:t>
            </a:r>
            <a:r>
              <a:rPr lang="es-ES" sz="1000" dirty="0"/>
              <a:t>. +Pisos Acogida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869" y="2606694"/>
            <a:ext cx="365792" cy="146317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148556" y="2556741"/>
            <a:ext cx="1935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/>
              <a:t>Colaboraciones Empr/Actividades</a:t>
            </a:r>
            <a:endParaRPr lang="es-ES" sz="1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83162">
            <a:off x="5239661" y="2028413"/>
            <a:ext cx="365792" cy="99539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538959" y="1870628"/>
            <a:ext cx="16321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Subvenciones Pisos Acogida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194892" y="6116330"/>
            <a:ext cx="5640635" cy="587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07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accent2"/>
                </a:solidFill>
                <a:latin typeface="+mn-lt"/>
              </a:rPr>
              <a:t>            CUENTA DE RESULTADOS EJERCICIO 2021</a:t>
            </a:r>
            <a:br>
              <a:rPr lang="es-ES" sz="3200" b="1" dirty="0">
                <a:solidFill>
                  <a:schemeClr val="accent2"/>
                </a:solidFill>
                <a:latin typeface="+mn-lt"/>
              </a:rPr>
            </a:br>
            <a:r>
              <a:rPr lang="es-ES" sz="3200" b="1" dirty="0">
                <a:solidFill>
                  <a:schemeClr val="accent2"/>
                </a:solidFill>
                <a:latin typeface="+mn-lt"/>
              </a:rPr>
              <a:t> </a:t>
            </a:r>
            <a:endParaRPr lang="es-ES" sz="3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33203-149A-4D6A-891C-21CF737A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400"/>
            <a:ext cx="10515600" cy="4591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b="1" dirty="0">
              <a:highlight>
                <a:srgbClr val="C0C0C0"/>
              </a:highlight>
            </a:endParaRPr>
          </a:p>
          <a:p>
            <a:pPr marL="0" indent="0">
              <a:buNone/>
            </a:pPr>
            <a:r>
              <a:rPr lang="es-ES" b="1" dirty="0">
                <a:highlight>
                  <a:srgbClr val="C0C0C0"/>
                </a:highlight>
              </a:rPr>
              <a:t>GASTOS</a:t>
            </a:r>
            <a:r>
              <a:rPr lang="es-ES" dirty="0"/>
              <a:t>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u="sng" dirty="0" err="1"/>
              <a:t>Aprovisionamentos</a:t>
            </a:r>
            <a:r>
              <a:rPr lang="es-ES" u="sng" dirty="0"/>
              <a:t>	                     		                         3.847,79</a:t>
            </a:r>
          </a:p>
          <a:p>
            <a:pPr marL="0" indent="0">
              <a:buNone/>
            </a:pPr>
            <a:r>
              <a:rPr lang="es-ES" dirty="0"/>
              <a:t>           	</a:t>
            </a:r>
            <a:r>
              <a:rPr lang="es-ES" u="sng" dirty="0"/>
              <a:t>Castos de Personal   		                                               35.492,75</a:t>
            </a:r>
          </a:p>
          <a:p>
            <a:pPr marL="0" indent="0">
              <a:buNone/>
            </a:pPr>
            <a:r>
              <a:rPr lang="es-ES" dirty="0"/>
              <a:t>            </a:t>
            </a:r>
            <a:r>
              <a:rPr lang="es-ES" u="sng" dirty="0"/>
              <a:t>Gasto Pisos Acogida                                                             40.866,26</a:t>
            </a:r>
          </a:p>
          <a:p>
            <a:pPr marL="0" indent="0">
              <a:buNone/>
            </a:pPr>
            <a:r>
              <a:rPr lang="es-ES" dirty="0"/>
              <a:t>     	</a:t>
            </a:r>
            <a:r>
              <a:rPr lang="es-ES" u="sng" dirty="0"/>
              <a:t>Otros gastos de Gestión			                       28.130,04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u="sng" dirty="0"/>
              <a:t>Varios					                                      2.258,05</a:t>
            </a:r>
          </a:p>
          <a:p>
            <a:pPr marL="0" indent="0">
              <a:buNone/>
            </a:pPr>
            <a:r>
              <a:rPr lang="es-ES" b="1" dirty="0"/>
              <a:t>         	           Total		                                                         110.594,89   </a:t>
            </a:r>
          </a:p>
          <a:p>
            <a:pPr marL="0" indent="0">
              <a:buNone/>
            </a:pPr>
            <a:r>
              <a:rPr lang="es-ES" b="1" dirty="0"/>
              <a:t>	           </a:t>
            </a:r>
            <a:r>
              <a:rPr lang="es-ES" b="1" dirty="0" err="1"/>
              <a:t>Superavit</a:t>
            </a:r>
            <a:r>
              <a:rPr lang="es-ES" b="1" dirty="0"/>
              <a:t>			               	                  </a:t>
            </a:r>
            <a:r>
              <a:rPr lang="es-ES" b="1" u="sng" dirty="0">
                <a:highlight>
                  <a:srgbClr val="00FF00"/>
                </a:highlight>
              </a:rPr>
              <a:t>62,96</a:t>
            </a:r>
          </a:p>
          <a:p>
            <a:pPr marL="0" indent="0">
              <a:buNone/>
            </a:pPr>
            <a:r>
              <a:rPr lang="es-ES" b="1" dirty="0"/>
              <a:t>					                       (ingresos)  110.657,85</a:t>
            </a:r>
          </a:p>
          <a:p>
            <a:pPr marL="0" indent="0">
              <a:buNone/>
            </a:pPr>
            <a:endParaRPr lang="es-ES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35A75A5-F7F2-4C8E-90B7-ACE8B07E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32" y="403012"/>
            <a:ext cx="202404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b="1" u="sng" dirty="0">
                <a:solidFill>
                  <a:schemeClr val="accent2"/>
                </a:solidFill>
              </a:rPr>
              <a:t>                                                                                                </a:t>
            </a:r>
            <a:br>
              <a:rPr lang="es-ES" sz="2800" b="1" u="sng" dirty="0">
                <a:solidFill>
                  <a:schemeClr val="accent2"/>
                </a:solidFill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  GASTOS  2021</a:t>
            </a:r>
            <a:r>
              <a:rPr lang="es-ES" sz="2800" b="1" dirty="0">
                <a:solidFill>
                  <a:schemeClr val="accent2"/>
                </a:solidFill>
              </a:rPr>
              <a:t/>
            </a:r>
            <a:br>
              <a:rPr lang="es-ES" sz="2800" b="1" dirty="0">
                <a:solidFill>
                  <a:schemeClr val="accent2"/>
                </a:solidFill>
              </a:rPr>
            </a:br>
            <a:endParaRPr lang="es-ES" sz="2800" dirty="0">
              <a:solidFill>
                <a:schemeClr val="accent2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8D53A9-E57A-45C2-B212-FCA022B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5133" y="403012"/>
            <a:ext cx="2024047" cy="1249788"/>
          </a:xfrm>
          <a:prstGeom prst="rect">
            <a:avLst/>
          </a:prstGeom>
        </p:spPr>
      </p:pic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id="{664C7F09-A96E-4C20-BF0B-1FC8BCEF0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05475" y="3896519"/>
            <a:ext cx="781050" cy="209550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C3F21C0-62ED-4B25-98AB-955155C30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9" y="1654512"/>
            <a:ext cx="9819231" cy="49439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Flecha izquierda 2"/>
          <p:cNvSpPr/>
          <p:nvPr/>
        </p:nvSpPr>
        <p:spPr>
          <a:xfrm>
            <a:off x="8108414" y="4281055"/>
            <a:ext cx="398277" cy="10009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3879809" y="5201544"/>
            <a:ext cx="414564" cy="1402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2526" y="4281055"/>
            <a:ext cx="414564" cy="104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3991" y="2047143"/>
            <a:ext cx="414564" cy="1036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6601208" y="1893253"/>
            <a:ext cx="414564" cy="10364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729268" y="4146437"/>
            <a:ext cx="17087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Gastos Pisos Acogida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03635" y="5117765"/>
            <a:ext cx="1568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Gastos de Personal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642828" y="4177214"/>
            <a:ext cx="1918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Otros gastos de Gestión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02033" y="1941348"/>
            <a:ext cx="1639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Aprovisionamientos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130960" y="1787459"/>
            <a:ext cx="633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/>
              <a:t>Varios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258291" y="6241285"/>
            <a:ext cx="8164950" cy="244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7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901"/>
            <a:ext cx="10515600" cy="1601788"/>
          </a:xfrm>
          <a:ln w="190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chemeClr val="accent2"/>
                </a:solidFill>
              </a:rPr>
              <a:t/>
            </a:r>
            <a:br>
              <a:rPr lang="es-ES" sz="3100" dirty="0" smtClean="0">
                <a:solidFill>
                  <a:schemeClr val="accent2"/>
                </a:solidFill>
              </a:rPr>
            </a:br>
            <a:r>
              <a:rPr lang="es-ES" sz="3100" dirty="0" smtClean="0">
                <a:solidFill>
                  <a:schemeClr val="accent2"/>
                </a:solidFill>
              </a:rPr>
              <a:t> </a:t>
            </a:r>
            <a:r>
              <a:rPr lang="es-ES" sz="3600" b="1" dirty="0">
                <a:solidFill>
                  <a:schemeClr val="accent2"/>
                </a:solidFill>
                <a:latin typeface="+mn-lt"/>
              </a:rPr>
              <a:t>BALANCE DE SITUACIÓN</a:t>
            </a:r>
            <a:br>
              <a:rPr lang="es-ES" sz="3600" b="1" dirty="0">
                <a:solidFill>
                  <a:schemeClr val="accent2"/>
                </a:solidFill>
                <a:latin typeface="+mn-lt"/>
              </a:rPr>
            </a:br>
            <a:r>
              <a:rPr lang="es-ES" sz="3600" b="1" dirty="0">
                <a:solidFill>
                  <a:schemeClr val="accent2"/>
                </a:solidFill>
                <a:latin typeface="+mn-lt"/>
              </a:rPr>
              <a:t> cerrado a 31 de Diciembre de 2021</a:t>
            </a:r>
            <a:r>
              <a:rPr lang="es-ES" sz="3600" b="1" dirty="0">
                <a:latin typeface="+mn-lt"/>
              </a:rPr>
              <a:t/>
            </a:r>
            <a:br>
              <a:rPr lang="es-ES" sz="3600" b="1" dirty="0">
                <a:latin typeface="+mn-lt"/>
              </a:rPr>
            </a:br>
            <a:endParaRPr lang="es-ES" sz="3600" b="1" dirty="0">
              <a:latin typeface="+mn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5586400-FB84-4648-A4C2-E1E2DC53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53" y="264901"/>
            <a:ext cx="2024047" cy="12497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4595"/>
              </p:ext>
            </p:extLst>
          </p:nvPr>
        </p:nvGraphicFramePr>
        <p:xfrm>
          <a:off x="1355076" y="1866689"/>
          <a:ext cx="9077897" cy="4886501"/>
        </p:xfrm>
        <a:graphic>
          <a:graphicData uri="http://schemas.openxmlformats.org/drawingml/2006/table">
            <a:tbl>
              <a:tblPr/>
              <a:tblGrid>
                <a:gridCol w="2464475">
                  <a:extLst>
                    <a:ext uri="{9D8B030D-6E8A-4147-A177-3AD203B41FA5}">
                      <a16:colId xmlns:a16="http://schemas.microsoft.com/office/drawing/2014/main" val="861439494"/>
                    </a:ext>
                  </a:extLst>
                </a:gridCol>
                <a:gridCol w="784708">
                  <a:extLst>
                    <a:ext uri="{9D8B030D-6E8A-4147-A177-3AD203B41FA5}">
                      <a16:colId xmlns:a16="http://schemas.microsoft.com/office/drawing/2014/main" val="927122991"/>
                    </a:ext>
                  </a:extLst>
                </a:gridCol>
                <a:gridCol w="784708">
                  <a:extLst>
                    <a:ext uri="{9D8B030D-6E8A-4147-A177-3AD203B41FA5}">
                      <a16:colId xmlns:a16="http://schemas.microsoft.com/office/drawing/2014/main" val="2218982523"/>
                    </a:ext>
                  </a:extLst>
                </a:gridCol>
                <a:gridCol w="784708">
                  <a:extLst>
                    <a:ext uri="{9D8B030D-6E8A-4147-A177-3AD203B41FA5}">
                      <a16:colId xmlns:a16="http://schemas.microsoft.com/office/drawing/2014/main" val="583731089"/>
                    </a:ext>
                  </a:extLst>
                </a:gridCol>
                <a:gridCol w="524160">
                  <a:extLst>
                    <a:ext uri="{9D8B030D-6E8A-4147-A177-3AD203B41FA5}">
                      <a16:colId xmlns:a16="http://schemas.microsoft.com/office/drawing/2014/main" val="1102549637"/>
                    </a:ext>
                  </a:extLst>
                </a:gridCol>
                <a:gridCol w="2271362">
                  <a:extLst>
                    <a:ext uri="{9D8B030D-6E8A-4147-A177-3AD203B41FA5}">
                      <a16:colId xmlns:a16="http://schemas.microsoft.com/office/drawing/2014/main" val="287763187"/>
                    </a:ext>
                  </a:extLst>
                </a:gridCol>
                <a:gridCol w="700524">
                  <a:extLst>
                    <a:ext uri="{9D8B030D-6E8A-4147-A177-3AD203B41FA5}">
                      <a16:colId xmlns:a16="http://schemas.microsoft.com/office/drawing/2014/main" val="3854865605"/>
                    </a:ext>
                  </a:extLst>
                </a:gridCol>
                <a:gridCol w="763252">
                  <a:extLst>
                    <a:ext uri="{9D8B030D-6E8A-4147-A177-3AD203B41FA5}">
                      <a16:colId xmlns:a16="http://schemas.microsoft.com/office/drawing/2014/main" val="629062565"/>
                    </a:ext>
                  </a:extLst>
                </a:gridCol>
              </a:tblGrid>
              <a:tr h="316213">
                <a:tc gridSpan="8">
                  <a:txBody>
                    <a:bodyPr/>
                    <a:lstStyle/>
                    <a:p>
                      <a:pPr algn="ctr" fontAlgn="t"/>
                      <a:endParaRPr lang="es-E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999756"/>
                  </a:ext>
                </a:extLst>
              </a:tr>
              <a:tr h="171172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DE SITUACIÓN cerrado a 31 de DICIEMBRE de 2021</a:t>
                      </a: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28725"/>
                  </a:ext>
                </a:extLst>
              </a:tr>
              <a:tr h="145495"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133957"/>
                  </a:ext>
                </a:extLst>
              </a:tr>
              <a:tr h="17117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137362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PASIVO</a:t>
                      </a:r>
                    </a:p>
                  </a:txBody>
                  <a:tcPr marL="6181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37362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212297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 No corriente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9.192,34 €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Patrimonio Neto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57.251,28</a:t>
                      </a:r>
                    </a:p>
                  </a:txBody>
                  <a:tcPr marL="137362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739654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Fianzas(Pisos Acogida)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3.335,26 €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Romanente (Rtados. Ejerc. Ant.)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57.188,32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5086"/>
                  </a:ext>
                </a:extLst>
              </a:tr>
              <a:tr h="34234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Proceso Información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3.662,83 €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Resultados a Diciembre2021:Excedente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62,96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720183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Pisos Acogida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5.586,58 €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Passivo Corriente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15.597,58</a:t>
                      </a:r>
                    </a:p>
                  </a:txBody>
                  <a:tcPr marL="137362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984282"/>
                  </a:ext>
                </a:extLst>
              </a:tr>
              <a:tr h="34234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Amort. Acumul. Equip Inform. + Mobiliario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-3.392,33 €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Partidas pendientes de aplicación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02984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 Corriente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25.448,70 €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Proveedores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1.520,46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547043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Existencias Material Difusión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2.744,08 €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Facturas pendientes de recibir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190,36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785261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Deudores: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22.704,62 €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Deudas a corto plazo (Lotería)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12.000,00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97930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concedidas pendientes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17.703,44 €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Creditores a c/plazo (S. Soc.)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775,72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11796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 "la Caixa"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1.863,00 €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Creditors a c/plazo (H.P.)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1.111,04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42075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Deudores diversos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210,18 €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PASIVO</a:t>
                      </a:r>
                    </a:p>
                  </a:txBody>
                  <a:tcPr marL="7631" marR="549450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72.848,86</a:t>
                      </a:r>
                    </a:p>
                  </a:txBody>
                  <a:tcPr marL="137362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714062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ADAA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2.928,00 €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3424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 Deudora por IVA 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129,92 € </a:t>
                      </a:r>
                    </a:p>
                  </a:txBody>
                  <a:tcPr marL="7631" marR="7631" marT="76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725105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Tesorería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38.077,90 €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695250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efectivo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403,45 €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26316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 efectivo pagos lotería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1.152,00 €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575625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Targeta Monedero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400,00 €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372718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Bancos: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36.122,45 €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164656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Caixabank - 8761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25.674,45 €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037136"/>
                  </a:ext>
                </a:extLst>
              </a:tr>
              <a:tr h="171172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Caixabank - 1185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10.448,00 €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31" marR="7631" marT="76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584591"/>
                  </a:ext>
                </a:extLst>
              </a:tr>
              <a:tr h="171172">
                <a:tc gridSpan="3"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ACTIVO</a:t>
                      </a:r>
                    </a:p>
                  </a:txBody>
                  <a:tcPr marL="7631" marR="549450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72.848,86 € </a:t>
                      </a: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335407"/>
                  </a:ext>
                </a:extLst>
              </a:tr>
              <a:tr h="145495"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31" marR="7631" marT="763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68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7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82000">
              <a:schemeClr val="accent2">
                <a:lumMod val="0"/>
                <a:lumOff val="100000"/>
              </a:schemeClr>
            </a:gs>
            <a:gs pos="98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2"/>
                </a:solidFill>
                <a:latin typeface="+mn-lt"/>
              </a:rPr>
              <a:t>PRESUPUESTO 2022</a:t>
            </a:r>
            <a:r>
              <a:rPr lang="es-ES" sz="2800" dirty="0">
                <a:solidFill>
                  <a:schemeClr val="accent2"/>
                </a:solidFill>
              </a:rPr>
              <a:t/>
            </a:r>
            <a:br>
              <a:rPr lang="es-ES" sz="2800" dirty="0">
                <a:solidFill>
                  <a:schemeClr val="accent2"/>
                </a:solidFill>
              </a:rPr>
            </a:br>
            <a:r>
              <a:rPr lang="es-ES" sz="2800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667AFE-0FFD-426D-BE8A-933C858C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ca-ES" dirty="0"/>
          </a:p>
          <a:p>
            <a:pPr marL="0" indent="0">
              <a:buNone/>
            </a:pPr>
            <a:r>
              <a:rPr lang="ca-ES" dirty="0"/>
              <a:t>		</a:t>
            </a:r>
            <a:r>
              <a:rPr lang="ca-ES" dirty="0" err="1"/>
              <a:t>Ingresos</a:t>
            </a:r>
            <a:r>
              <a:rPr lang="ca-ES" dirty="0"/>
              <a:t> Previstos.........................123.810,00</a:t>
            </a:r>
          </a:p>
          <a:p>
            <a:pPr marL="0" indent="0">
              <a:buNone/>
            </a:pPr>
            <a:r>
              <a:rPr lang="ca-ES" dirty="0"/>
              <a:t>           		=====================================</a:t>
            </a:r>
          </a:p>
          <a:p>
            <a:pPr marL="0" indent="0">
              <a:buNone/>
            </a:pPr>
            <a:r>
              <a:rPr lang="ca-ES" dirty="0"/>
              <a:t>           		</a:t>
            </a:r>
            <a:r>
              <a:rPr lang="ca-ES" dirty="0" err="1"/>
              <a:t>Gastos</a:t>
            </a:r>
            <a:r>
              <a:rPr lang="ca-ES" dirty="0"/>
              <a:t> Previstos............................123.810,00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EED86B-3E23-4914-B3A5-41FC519D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839" y="423008"/>
            <a:ext cx="1959279" cy="12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14369</TotalTime>
  <Words>1473</Words>
  <Application>Microsoft Office PowerPoint</Application>
  <PresentationFormat>Panorámica</PresentationFormat>
  <Paragraphs>274</Paragraphs>
  <Slides>31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</vt:lpstr>
      <vt:lpstr>CordiaUPC</vt:lpstr>
      <vt:lpstr>Courier New</vt:lpstr>
      <vt:lpstr>Times New Roman</vt:lpstr>
      <vt:lpstr>Tema de Office</vt:lpstr>
      <vt:lpstr>        ASAMBLEA GENERAL ORDINARIA DE LA ASSOCIACIÓ DE MALALTS I TRASPLANTATS HEPÀTICS DE CATALUNYA                          </vt:lpstr>
      <vt:lpstr>1.    APROBACIÓN DEL ACTA DE LA ASAMBLEA 2021  </vt:lpstr>
      <vt:lpstr>   2.    PRESENTACIÓN Y APROBACIÓN CUENTAS 2021  Y PRESUPUESTO 2022   </vt:lpstr>
      <vt:lpstr>            CUENTA DE RESULTADOS  EJERCICIO 2021  </vt:lpstr>
      <vt:lpstr>INGRESOS 2021  </vt:lpstr>
      <vt:lpstr>            CUENTA DE RESULTADOS EJERCICIO 2021  </vt:lpstr>
      <vt:lpstr>                                                                                                    GASTOS  2021 </vt:lpstr>
      <vt:lpstr>  BALANCE DE SITUACIÓN  cerrado a 31 de Diciembre de 2021 </vt:lpstr>
      <vt:lpstr>PRESUPUESTO 2022   </vt:lpstr>
      <vt:lpstr>Presentación de PowerPoint</vt:lpstr>
      <vt:lpstr>                   ACTIVIDADES DE AYUDA PSICOLÓGICA- VOLUNTARIADO- PISOS DE ACOGIDA  </vt:lpstr>
      <vt:lpstr>ACTIVIDADES DE SENSIBILIZACIÓN Y PROMOCIÓN      DE LA DONACIÓN DE SANGRE Y DE ÓRGANOS
</vt:lpstr>
      <vt:lpstr>ACTIVIDADES DE SENSIBILIZACIÓN Y PROMOCIÓN DE LA DONACIÓN DE SANGRE Y DE ÓRGANOS
</vt:lpstr>
      <vt:lpstr> JORNADAS CONFERENCIAS – ACTOS
</vt:lpstr>
      <vt:lpstr> JORNADAS CONFERENCIAS – ACTOS
</vt:lpstr>
      <vt:lpstr> FORMACIÓN  </vt:lpstr>
      <vt:lpstr>       ACTIVIDADES DE RELACIÓN CON EL                           ASOCIADO/A</vt:lpstr>
      <vt:lpstr>OTRAS</vt:lpstr>
      <vt:lpstr>OTRAS</vt:lpstr>
      <vt:lpstr>WEB – REDES SOCIALES</vt:lpstr>
      <vt:lpstr>Presentación de PowerPoint</vt:lpstr>
      <vt:lpstr>OBJECTIUS 2022</vt:lpstr>
      <vt:lpstr>OBJETIVOS 2022</vt:lpstr>
      <vt:lpstr>OBJECTIVOS 2022</vt:lpstr>
      <vt:lpstr>                                ACTIVITATS 2022</vt:lpstr>
      <vt:lpstr>                             PROPERES ACTIVITATS 2022</vt:lpstr>
      <vt:lpstr>Presentación de PowerPoint</vt:lpstr>
      <vt:lpstr>Presentación de PowerPoint</vt:lpstr>
      <vt:lpstr>Presentación de PowerPoint</vt:lpstr>
      <vt:lpstr>Muchas gracias a nuestros colaboradores...
</vt:lpstr>
      <vt:lpstr>Moltes gràcies per la vostra atenció…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GENERAL ORDINÀRIA DE L’ASSOCIACIÓ DE MALALTS I TRASPLANTATS HEPÀTICS DE CATALUNYA - 2019</dc:title>
  <dc:creator>JOSEP MARIA MARTINEZ RODRIGUEZ</dc:creator>
  <cp:lastModifiedBy>Gaspar</cp:lastModifiedBy>
  <cp:revision>135</cp:revision>
  <dcterms:created xsi:type="dcterms:W3CDTF">2019-04-05T16:24:09Z</dcterms:created>
  <dcterms:modified xsi:type="dcterms:W3CDTF">2022-07-07T17:18:30Z</dcterms:modified>
</cp:coreProperties>
</file>