
<file path=[Content_Types].xml><?xml version="1.0" encoding="utf-8"?>
<Types xmlns="http://schemas.openxmlformats.org/package/2006/content-types">
  <Default ContentType="image/x-emf" Extension="emf"/>
  <Default ContentType="image/jpeg" Extension="jpg"/>
  <Default ContentType="image/png" Extension="png"/>
  <Default ContentType="application/vnd.openxmlformats-package.relationships+xml" Extension="rels"/>
  <Default ContentType="application/vnd.openxmlformats-officedocument.vmlDrawing" Extension="vml"/>
  <Default ContentType="application/vnd.openxmlformats-officedocument.spreadsheetml.sheet" Extension="xlsx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package.core-properties+xml" PartName="/docProps/core.xml"/>
  <Override ContentType="application/vnd.openxmlformats-officedocument.extended-properties+xml" PartName="/docProps/app.xml"/>
  <Default ContentType="image/jpeg" Extension="jpeg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app.xml" Type="http://schemas.openxmlformats.org/officeDocument/2006/relationships/extended-properties"/><Relationship Id="rId2" Target="docProps/core.xml" Type="http://schemas.openxmlformats.org/package/2006/relationships/metadata/core-properties"/><Relationship Id="rId1" Target="ppt/presentation.xml" Type="http://schemas.openxmlformats.org/officeDocument/2006/relationships/officeDocument"/><Relationship Id="rId4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6" r:id="rId1"/>
  </p:sldMasterIdLst>
  <p:notesMasterIdLst>
    <p:notesMasterId r:id="rId32"/>
  </p:notesMasterIdLst>
  <p:sldIdLst>
    <p:sldId id="256" r:id="rId2"/>
    <p:sldId id="257" r:id="rId3"/>
    <p:sldId id="288" r:id="rId4"/>
    <p:sldId id="300" r:id="rId5"/>
    <p:sldId id="299" r:id="rId6"/>
    <p:sldId id="301" r:id="rId7"/>
    <p:sldId id="262" r:id="rId8"/>
    <p:sldId id="258" r:id="rId9"/>
    <p:sldId id="260" r:id="rId10"/>
    <p:sldId id="308" r:id="rId11"/>
    <p:sldId id="263" r:id="rId12"/>
    <p:sldId id="269" r:id="rId13"/>
    <p:sldId id="270" r:id="rId14"/>
    <p:sldId id="280" r:id="rId15"/>
    <p:sldId id="264" r:id="rId16"/>
    <p:sldId id="282" r:id="rId17"/>
    <p:sldId id="302" r:id="rId18"/>
    <p:sldId id="266" r:id="rId19"/>
    <p:sldId id="267" r:id="rId20"/>
    <p:sldId id="265" r:id="rId21"/>
    <p:sldId id="286" r:id="rId22"/>
    <p:sldId id="289" r:id="rId23"/>
    <p:sldId id="305" r:id="rId24"/>
    <p:sldId id="306" r:id="rId25"/>
    <p:sldId id="277" r:id="rId26"/>
    <p:sldId id="298" r:id="rId27"/>
    <p:sldId id="291" r:id="rId28"/>
    <p:sldId id="309" r:id="rId29"/>
    <p:sldId id="304" r:id="rId30"/>
    <p:sldId id="307" r:id="rId31"/>
  </p:sldIdLst>
  <p:sldSz cx="12192000" cy="6858000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71" autoAdjust="0"/>
    <p:restoredTop sz="94660"/>
  </p:normalViewPr>
  <p:slideViewPr>
    <p:cSldViewPr snapToGrid="0">
      <p:cViewPr varScale="1">
        <p:scale>
          <a:sx n="68" d="100"/>
          <a:sy n="68" d="100"/>
        </p:scale>
        <p:origin x="85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5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7B3356-AE4E-4FAC-B4DF-CFC7870D5D98}" type="datetimeFigureOut">
              <a:rPr lang="ca-ES" smtClean="0"/>
              <a:t>14/9/2020</a:t>
            </a:fld>
            <a:endParaRPr lang="ca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598C77-B1B3-4A65-86C3-7AAC8F92EC99}" type="slidenum">
              <a:rPr lang="ca-ES" smtClean="0"/>
              <a:t>‹Nº›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675697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598C77-B1B3-4A65-86C3-7AAC8F92EC99}" type="slidenum">
              <a:rPr lang="ca-ES" smtClean="0"/>
              <a:t>1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976510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B45D17-A042-4F9B-97CE-892E21836C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B4E2393-2A94-47DF-845D-3B95E36941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ca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83EEC73-36F0-47FC-BC05-6CCA8B2B9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7EF05-CC66-48ED-AECC-595D53BC96DF}" type="datetimeFigureOut">
              <a:rPr lang="es-ES" smtClean="0"/>
              <a:t>14/09/2020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12F2803-62B2-419A-A7FA-0AB8E98A0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3A6EE6E-F32B-4C0D-ABB4-A47001403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144E7-2457-450A-971A-76161E201A18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19247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66F605-162A-41FE-9DEF-C558E078E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1B27F2A-9474-4B3D-886B-0DC39A0751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914EA57-F084-4B48-AF76-86D5DB6DD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7EF05-CC66-48ED-AECC-595D53BC96DF}" type="datetimeFigureOut">
              <a:rPr lang="es-ES" smtClean="0"/>
              <a:t>14/09/2020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B7DE430-8346-47EA-98E8-056CB7ED7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988A2C1-FDF2-4053-8E04-1B63BBECE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144E7-2457-450A-971A-76161E201A18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37253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616F0DE-3459-4C07-9788-FF0D047ABA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1594793-B069-414E-9C90-54F187D3C2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7A11C31-847C-4DFC-B0B4-D8651B847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7EF05-CC66-48ED-AECC-595D53BC96DF}" type="datetimeFigureOut">
              <a:rPr lang="es-ES" smtClean="0"/>
              <a:t>14/09/2020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6A75542-916C-4ACC-9C7F-B4C2C9E6E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B1EA1C5-7FB7-441B-A439-11D07EB07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144E7-2457-450A-971A-76161E201A18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2602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D3BFEB-46FC-46D7-AC92-9A7274275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5E7B539-83F1-4214-B76D-4FE5B88DA0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95B5037-85F2-49C8-980D-31834C068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7EF05-CC66-48ED-AECC-595D53BC96DF}" type="datetimeFigureOut">
              <a:rPr lang="es-ES" smtClean="0"/>
              <a:t>14/09/2020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1A6791A-11A6-4BE2-82FF-B01BD5BC6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C0099F1-8C15-4BFE-A0A8-EDCED0D6F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144E7-2457-450A-971A-76161E201A18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24636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D034E0-78DE-4CAD-A7FD-E8DD921FA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59362A6-7C6C-4825-A883-F6773B0182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480922F-CE8A-4BC7-8FAD-672C6ADB2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7EF05-CC66-48ED-AECC-595D53BC96DF}" type="datetimeFigureOut">
              <a:rPr lang="es-ES" smtClean="0"/>
              <a:t>14/09/2020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1671BEB-05FA-4F1F-9930-85CCD9104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9ACD19F-CC95-455E-8443-12101CF5A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144E7-2457-450A-971A-76161E201A18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42860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15174E-FFDD-4062-B3F0-1D32FA39D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A11FF16-AB9F-499F-B25F-9C60B28CFF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AF9FDC1-6700-469C-89F1-532EE22BE6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1E0D2A0-3D1B-4B6A-B49C-C5536A52A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7EF05-CC66-48ED-AECC-595D53BC96DF}" type="datetimeFigureOut">
              <a:rPr lang="es-ES" smtClean="0"/>
              <a:t>14/09/2020</a:t>
            </a:fld>
            <a:endParaRPr lang="es-E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B182F51-453C-4188-8910-F1EA44D4F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D27941F-D91F-4545-9F04-BD05068C2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144E7-2457-450A-971A-76161E201A18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32874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8AEC9A-0865-4E18-BC07-F5F390500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2EF7D46-D615-49A5-A969-CE13BF31B9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A24EFA3-787D-4021-8DB6-DFB984F8C5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B379BD6-DAE8-4585-91F5-5A0E74DF54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F7D0578-3C3F-4A2A-BAE7-1C8A5F600B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A1ADC95-1D20-48AF-BF62-DABCD27C0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7EF05-CC66-48ED-AECC-595D53BC96DF}" type="datetimeFigureOut">
              <a:rPr lang="es-ES" smtClean="0"/>
              <a:t>14/09/2020</a:t>
            </a:fld>
            <a:endParaRPr lang="es-ES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2C1F0EF-EACD-47C4-A7F6-1A0D37F71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393DFA2-43C5-4194-9842-21CED3974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144E7-2457-450A-971A-76161E201A18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11898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D4571E-ECDC-4140-A3D8-DC8DBDBF0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C859F47-FEB5-4454-872F-44115039C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7EF05-CC66-48ED-AECC-595D53BC96DF}" type="datetimeFigureOut">
              <a:rPr lang="es-ES" smtClean="0"/>
              <a:t>14/09/2020</a:t>
            </a:fld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EFECFA3-D08E-464B-A025-783714355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FB26371-D07D-4229-AD23-30A524B58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144E7-2457-450A-971A-76161E201A18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0251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E37ACE5-FB48-4410-98B2-16EC5E924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7EF05-CC66-48ED-AECC-595D53BC96DF}" type="datetimeFigureOut">
              <a:rPr lang="es-ES" smtClean="0"/>
              <a:t>14/09/2020</a:t>
            </a:fld>
            <a:endParaRPr lang="es-ES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44A0723-094E-45C8-8953-1771AC517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07ECA26-EB86-4D89-BDDB-2077685C0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144E7-2457-450A-971A-76161E201A18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84441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B3B16A-D271-44EE-BE55-9C8EBE2BF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5871D51-F3E9-4ECB-8543-7B880139D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51C7D16-BEC3-4F4A-9149-C2369447A4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5FF1D9C-DA67-43F2-8D13-362FA4766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7EF05-CC66-48ED-AECC-595D53BC96DF}" type="datetimeFigureOut">
              <a:rPr lang="es-ES" smtClean="0"/>
              <a:t>14/09/2020</a:t>
            </a:fld>
            <a:endParaRPr lang="es-E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C3DE271-73A4-44B4-997E-F34464D74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3A4A001-37DE-4499-89D6-7A03BB309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144E7-2457-450A-971A-76161E201A18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23260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C5F3F7-AFF2-495B-9FF5-17FAAB058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18DC326-D47C-4596-A80E-9E7CD6157D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19ACB62-2B51-407B-BA75-289EFFEF95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71193A3-A061-46BD-94AA-6B8EB3A1F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7EF05-CC66-48ED-AECC-595D53BC96DF}" type="datetimeFigureOut">
              <a:rPr lang="es-ES" smtClean="0"/>
              <a:t>14/09/2020</a:t>
            </a:fld>
            <a:endParaRPr lang="es-E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1B2E291-E9EF-4A66-8C2B-B0822DE09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12C3B72-AA6E-449D-8D41-D9E0BB741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144E7-2457-450A-971A-76161E201A18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09506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76552A7-EAA4-4FF9-B36B-B95C8B77D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8191F99-DE15-4761-B9E3-E373C373B9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6A583AF-56D2-462E-A16D-0A38B9591A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97EF05-CC66-48ED-AECC-595D53BC96DF}" type="datetimeFigureOut">
              <a:rPr lang="es-ES" smtClean="0"/>
              <a:t>14/09/2020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972D403-B2AE-410F-B7D3-C84E0EBCE8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3F55EFB-5F00-45D5-B428-136C8FDBA9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9144E7-2457-450A-971A-76161E201A18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57288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  <p:sldLayoutId id="2147483898" r:id="rId2"/>
    <p:sldLayoutId id="2147483899" r:id="rId3"/>
    <p:sldLayoutId id="2147483900" r:id="rId4"/>
    <p:sldLayoutId id="2147483901" r:id="rId5"/>
    <p:sldLayoutId id="2147483902" r:id="rId6"/>
    <p:sldLayoutId id="2147483903" r:id="rId7"/>
    <p:sldLayoutId id="2147483904" r:id="rId8"/>
    <p:sldLayoutId id="2147483905" r:id="rId9"/>
    <p:sldLayoutId id="2147483906" r:id="rId10"/>
    <p:sldLayoutId id="21474839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3" Target="../media/image1.jpeg" Type="http://schemas.openxmlformats.org/officeDocument/2006/relationships/image"/><Relationship Id="rId2" Target="../notesSlides/notesSlide1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10.xml.rels><?xml version="1.0" encoding="UTF-8" standalone="yes" ?><Relationships xmlns="http://schemas.openxmlformats.org/package/2006/relationships"><Relationship Id="rId3" Target="../media/image1.jpeg" Type="http://schemas.openxmlformats.org/officeDocument/2006/relationships/image"/><Relationship Id="rId2" Target="../slideLayouts/slideLayout2.xml" Type="http://schemas.openxmlformats.org/officeDocument/2006/relationships/slideLayout"/><Relationship Id="rId1" Target="../drawings/vmlDrawing1.vml" Type="http://schemas.openxmlformats.org/officeDocument/2006/relationships/vmlDrawing"/><Relationship Id="rId6" Target="../media/image9.emf" Type="http://schemas.openxmlformats.org/officeDocument/2006/relationships/image"/><Relationship Id="rId5" Target="../media/image8.emf" Type="http://schemas.openxmlformats.org/officeDocument/2006/relationships/image"/><Relationship Id="rId4" Target="../embeddings/Microsoft_Excel_Worksheet.xlsx" Type="http://schemas.openxmlformats.org/officeDocument/2006/relationships/package"/></Relationships>
</file>

<file path=ppt/slides/_rels/slide11.xml.rels><?xml version="1.0" encoding="UTF-8" standalone="yes" ?><Relationships xmlns="http://schemas.openxmlformats.org/package/2006/relationships"><Relationship Id="rId3" Target="../media/image11.jpeg" Type="http://schemas.openxmlformats.org/officeDocument/2006/relationships/image"/><Relationship Id="rId2" Target="../media/image10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2.xml.rels><?xml version="1.0" encoding="UTF-8" standalone="yes" ?><Relationships xmlns="http://schemas.openxmlformats.org/package/2006/relationships"><Relationship Id="rId3" Target="../media/image13.jpeg" Type="http://schemas.openxmlformats.org/officeDocument/2006/relationships/image"/><Relationship Id="rId2" Target="../media/image12.jpeg" Type="http://schemas.openxmlformats.org/officeDocument/2006/relationships/image"/><Relationship Id="rId1" Target="../slideLayouts/slideLayout2.xml" Type="http://schemas.openxmlformats.org/officeDocument/2006/relationships/slideLayout"/><Relationship Id="rId5" Target="../media/image10.jpeg" Type="http://schemas.openxmlformats.org/officeDocument/2006/relationships/image"/><Relationship Id="rId4" Target="../media/image14.jpeg" Type="http://schemas.openxmlformats.org/officeDocument/2006/relationships/image"/></Relationships>
</file>

<file path=ppt/slides/_rels/slide13.xml.rels><?xml version="1.0" encoding="UTF-8" standalone="yes" ?><Relationships xmlns="http://schemas.openxmlformats.org/package/2006/relationships"><Relationship Id="rId3" Target="../media/image16.jpeg" Type="http://schemas.openxmlformats.org/officeDocument/2006/relationships/image"/><Relationship Id="rId2" Target="../media/image15.jpe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10.jpeg" Type="http://schemas.openxmlformats.org/officeDocument/2006/relationships/image"/><Relationship Id="rId5" Target="../media/image18.jpeg" Type="http://schemas.openxmlformats.org/officeDocument/2006/relationships/image"/><Relationship Id="rId4" Target="../media/image17.jpeg" Type="http://schemas.openxmlformats.org/officeDocument/2006/relationships/image"/></Relationships>
</file>

<file path=ppt/slides/_rels/slide14.xml.rels><?xml version="1.0" encoding="UTF-8" standalone="yes" ?><Relationships xmlns="http://schemas.openxmlformats.org/package/2006/relationships"><Relationship Id="rId3" Target="../media/image20.jpeg" Type="http://schemas.openxmlformats.org/officeDocument/2006/relationships/image"/><Relationship Id="rId2" Target="../media/image19.jpeg" Type="http://schemas.openxmlformats.org/officeDocument/2006/relationships/image"/><Relationship Id="rId1" Target="../slideLayouts/slideLayout2.xml" Type="http://schemas.openxmlformats.org/officeDocument/2006/relationships/slideLayout"/><Relationship Id="rId5" Target="../media/image22.jpeg" Type="http://schemas.openxmlformats.org/officeDocument/2006/relationships/image"/><Relationship Id="rId4" Target="../media/image21.jpeg" Type="http://schemas.openxmlformats.org/officeDocument/2006/relationships/image"/></Relationships>
</file>

<file path=ppt/slides/_rels/slide15.xml.rels><?xml version="1.0" encoding="UTF-8" standalone="yes" ?><Relationships xmlns="http://schemas.openxmlformats.org/package/2006/relationships"><Relationship Id="rId3" Target="../media/image24.jpeg" Type="http://schemas.openxmlformats.org/officeDocument/2006/relationships/image"/><Relationship Id="rId2" Target="../media/image23.jpe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22.jpeg" Type="http://schemas.openxmlformats.org/officeDocument/2006/relationships/image"/><Relationship Id="rId5" Target="../media/image26.jpeg" Type="http://schemas.openxmlformats.org/officeDocument/2006/relationships/image"/><Relationship Id="rId4" Target="../media/image25.jpeg" Type="http://schemas.openxmlformats.org/officeDocument/2006/relationships/image"/></Relationships>
</file>

<file path=ppt/slides/_rels/slide16.xml.rels><?xml version="1.0" encoding="UTF-8" standalone="yes" ?><Relationships xmlns="http://schemas.openxmlformats.org/package/2006/relationships"><Relationship Id="rId3" Target="../media/image28.jpeg" Type="http://schemas.openxmlformats.org/officeDocument/2006/relationships/image"/><Relationship Id="rId2" Target="../media/image27.jpe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22.jpeg" Type="http://schemas.openxmlformats.org/officeDocument/2006/relationships/image"/><Relationship Id="rId5" Target="../media/image30.jpeg" Type="http://schemas.openxmlformats.org/officeDocument/2006/relationships/image"/><Relationship Id="rId4" Target="../media/image29.jpeg" Type="http://schemas.openxmlformats.org/officeDocument/2006/relationships/image"/></Relationships>
</file>

<file path=ppt/slides/_rels/slide17.xml.rels><?xml version="1.0" encoding="UTF-8" standalone="yes" ?><Relationships xmlns="http://schemas.openxmlformats.org/package/2006/relationships"><Relationship Id="rId3" Target="../media/image32.jpeg" Type="http://schemas.openxmlformats.org/officeDocument/2006/relationships/image"/><Relationship Id="rId2" Target="../media/image31.jpeg" Type="http://schemas.openxmlformats.org/officeDocument/2006/relationships/image"/><Relationship Id="rId1" Target="../slideLayouts/slideLayout2.xml" Type="http://schemas.openxmlformats.org/officeDocument/2006/relationships/slideLayout"/><Relationship Id="rId5" Target="../media/image34.jpeg" Type="http://schemas.openxmlformats.org/officeDocument/2006/relationships/image"/><Relationship Id="rId4" Target="../media/image33.jpeg" Type="http://schemas.openxmlformats.org/officeDocument/2006/relationships/image"/></Relationships>
</file>

<file path=ppt/slides/_rels/slide18.xml.rels><?xml version="1.0" encoding="UTF-8" standalone="yes" ?><Relationships xmlns="http://schemas.openxmlformats.org/package/2006/relationships"><Relationship Id="rId3" Target="../media/image36.jpeg" Type="http://schemas.openxmlformats.org/officeDocument/2006/relationships/image"/><Relationship Id="rId7" Target="../media/image40.jpeg" Type="http://schemas.openxmlformats.org/officeDocument/2006/relationships/image"/><Relationship Id="rId2" Target="../media/image35.pn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39.jpeg" Type="http://schemas.openxmlformats.org/officeDocument/2006/relationships/image"/><Relationship Id="rId5" Target="../media/image38.png" Type="http://schemas.openxmlformats.org/officeDocument/2006/relationships/image"/><Relationship Id="rId4" Target="../media/image37.jpeg" Type="http://schemas.openxmlformats.org/officeDocument/2006/relationships/image"/></Relationships>
</file>

<file path=ppt/slides/_rels/slide19.xml.rels><?xml version="1.0" encoding="UTF-8" standalone="yes" ?><Relationships xmlns="http://schemas.openxmlformats.org/package/2006/relationships"><Relationship Id="rId3" Target="../media/image42.jpeg" Type="http://schemas.openxmlformats.org/officeDocument/2006/relationships/image"/><Relationship Id="rId2" Target="../media/image41.jpe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45.jpeg" Type="http://schemas.openxmlformats.org/officeDocument/2006/relationships/image"/><Relationship Id="rId5" Target="../media/image44.jpeg" Type="http://schemas.openxmlformats.org/officeDocument/2006/relationships/image"/><Relationship Id="rId4" Target="../media/image43.jpeg" Type="http://schemas.openxmlformats.org/officeDocument/2006/relationships/image"/></Relationships>
</file>

<file path=ppt/slides/_rels/slide2.xml.rels><?xml version="1.0" encoding="UTF-8" standalone="yes" ?><Relationships xmlns="http://schemas.openxmlformats.org/package/2006/relationships"><Relationship Id="rId2" Target="../media/image1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20.xml.rels><?xml version="1.0" encoding="UTF-8" standalone="yes" ?><Relationships xmlns="http://schemas.openxmlformats.org/package/2006/relationships"><Relationship Id="rId3" Target="../media/image47.jpeg" Type="http://schemas.openxmlformats.org/officeDocument/2006/relationships/image"/><Relationship Id="rId2" Target="../media/image46.jpe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50.jpeg" Type="http://schemas.openxmlformats.org/officeDocument/2006/relationships/image"/><Relationship Id="rId5" Target="../media/image49.emf" Type="http://schemas.openxmlformats.org/officeDocument/2006/relationships/image"/><Relationship Id="rId4" Target="../media/image48.jpeg" Type="http://schemas.openxmlformats.org/officeDocument/2006/relationships/image"/></Relationships>
</file>

<file path=ppt/slides/_rels/slide21.xml.rels><?xml version="1.0" encoding="UTF-8" standalone="yes" ?><Relationships xmlns="http://schemas.openxmlformats.org/package/2006/relationships"><Relationship Id="rId3" Target="../media/image52.jpeg" Type="http://schemas.openxmlformats.org/officeDocument/2006/relationships/image"/><Relationship Id="rId2" Target="../media/image51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2.xml.rels><?xml version="1.0" encoding="UTF-8" standalone="yes" ?><Relationships xmlns="http://schemas.openxmlformats.org/package/2006/relationships"><Relationship Id="rId2" Target="../media/image53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3.xml.rels><?xml version="1.0" encoding="UTF-8" standalone="yes" ?><Relationships xmlns="http://schemas.openxmlformats.org/package/2006/relationships"><Relationship Id="rId2" Target="../media/image53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4.xml.rels><?xml version="1.0" encoding="UTF-8" standalone="yes" ?><Relationships xmlns="http://schemas.openxmlformats.org/package/2006/relationships"><Relationship Id="rId2" Target="../media/image53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5.xml.rels><?xml version="1.0" encoding="UTF-8" standalone="yes" ?><Relationships xmlns="http://schemas.openxmlformats.org/package/2006/relationships"><Relationship Id="rId2" Target="../media/image53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6.xml.rels><?xml version="1.0" encoding="UTF-8" standalone="yes" ?><Relationships xmlns="http://schemas.openxmlformats.org/package/2006/relationships"><Relationship Id="rId2" Target="../media/image54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7.xml.rels><?xml version="1.0" encoding="UTF-8" standalone="yes" ?><Relationships xmlns="http://schemas.openxmlformats.org/package/2006/relationships"><Relationship Id="rId2" Target="../media/image55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8.xml.rels><?xml version="1.0" encoding="UTF-8" standalone="yes" ?><Relationships xmlns="http://schemas.openxmlformats.org/package/2006/relationships"><Relationship Id="rId3" Target="../media/image57.jpg" Type="http://schemas.openxmlformats.org/officeDocument/2006/relationships/image"/><Relationship Id="rId2" Target="../media/image56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9.xml.rels><?xml version="1.0" encoding="UTF-8" standalone="yes" ?><Relationships xmlns="http://schemas.openxmlformats.org/package/2006/relationships"><Relationship Id="rId8" Target="../media/image64.png" Type="http://schemas.openxmlformats.org/officeDocument/2006/relationships/image"/><Relationship Id="rId13" Target="../media/image54.jpeg" Type="http://schemas.openxmlformats.org/officeDocument/2006/relationships/image"/><Relationship Id="rId3" Target="../media/image59.jpeg" Type="http://schemas.openxmlformats.org/officeDocument/2006/relationships/image"/><Relationship Id="rId7" Target="../media/image63.jpeg" Type="http://schemas.openxmlformats.org/officeDocument/2006/relationships/image"/><Relationship Id="rId12" Target="../media/image68.jpeg" Type="http://schemas.openxmlformats.org/officeDocument/2006/relationships/image"/><Relationship Id="rId2" Target="../media/image58.pn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62.jpeg" Type="http://schemas.openxmlformats.org/officeDocument/2006/relationships/image"/><Relationship Id="rId11" Target="../media/image67.jpeg" Type="http://schemas.openxmlformats.org/officeDocument/2006/relationships/image"/><Relationship Id="rId5" Target="../media/image61.jpeg" Type="http://schemas.openxmlformats.org/officeDocument/2006/relationships/image"/><Relationship Id="rId10" Target="../media/image66.jpeg" Type="http://schemas.openxmlformats.org/officeDocument/2006/relationships/image"/><Relationship Id="rId4" Target="../media/image60.jpeg" Type="http://schemas.openxmlformats.org/officeDocument/2006/relationships/image"/><Relationship Id="rId9" Target="../media/image65.jpeg" Type="http://schemas.openxmlformats.org/officeDocument/2006/relationships/image"/></Relationships>
</file>

<file path=ppt/slides/_rels/slide3.xml.rels><?xml version="1.0" encoding="UTF-8" standalone="yes" ?><Relationships xmlns="http://schemas.openxmlformats.org/package/2006/relationships"><Relationship Id="rId2" Target="../media/image1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30.xml.rels><?xml version="1.0" encoding="UTF-8" standalone="yes" ?><Relationships xmlns="http://schemas.openxmlformats.org/package/2006/relationships"><Relationship Id="rId3" Target="../media/image69.png" Type="http://schemas.openxmlformats.org/officeDocument/2006/relationships/image"/><Relationship Id="rId2" Target="../media/image54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4.xml.rels><?xml version="1.0" encoding="UTF-8" standalone="yes" ?><Relationships xmlns="http://schemas.openxmlformats.org/package/2006/relationships"><Relationship Id="rId2" Target="../media/image2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5.xml.rels><?xml version="1.0" encoding="UTF-8" standalone="yes" ?><Relationships xmlns="http://schemas.openxmlformats.org/package/2006/relationships"><Relationship Id="rId3" Target="../media/image3.png" Type="http://schemas.openxmlformats.org/officeDocument/2006/relationships/image"/><Relationship Id="rId2" Target="../media/image2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6.xml.rels><?xml version="1.0" encoding="UTF-8" standalone="yes" ?><Relationships xmlns="http://schemas.openxmlformats.org/package/2006/relationships"><Relationship Id="rId2" Target="../media/image2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7.xml.rels><?xml version="1.0" encoding="UTF-8" standalone="yes" ?><Relationships xmlns="http://schemas.openxmlformats.org/package/2006/relationships"><Relationship Id="rId3" Target="../media/image5.jpeg" Type="http://schemas.openxmlformats.org/officeDocument/2006/relationships/image"/><Relationship Id="rId2" Target="../media/image4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8.xml.rels><?xml version="1.0" encoding="UTF-8" standalone="yes" ?><Relationships xmlns="http://schemas.openxmlformats.org/package/2006/relationships"><Relationship Id="rId3" Target="../media/image7.jpeg" Type="http://schemas.openxmlformats.org/officeDocument/2006/relationships/image"/><Relationship Id="rId2" Target="../media/image6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9.xml.rels><?xml version="1.0" encoding="UTF-8" standalone="yes" ?><Relationships xmlns="http://schemas.openxmlformats.org/package/2006/relationships"><Relationship Id="rId2" Target="../media/image1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2000">
              <a:schemeClr val="accent2">
                <a:lumMod val="0"/>
                <a:lumOff val="100000"/>
              </a:schemeClr>
            </a:gs>
            <a:gs pos="81000">
              <a:schemeClr val="accent2">
                <a:lumMod val="0"/>
                <a:lumOff val="100000"/>
              </a:schemeClr>
            </a:gs>
            <a:gs pos="98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ln w="19050"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br>
              <a:rPr lang="es-ES" sz="3600" b="1" spc="-50" dirty="0">
                <a:solidFill>
                  <a:srgbClr val="E48312"/>
                </a:solidFill>
                <a:latin typeface="Calibri" panose="020F0502020204030204"/>
              </a:rPr>
            </a:br>
            <a:br>
              <a:rPr lang="es-ES" sz="3600" b="1" spc="-50" dirty="0">
                <a:solidFill>
                  <a:srgbClr val="E48312"/>
                </a:solidFill>
                <a:latin typeface="Calibri" panose="020F0502020204030204"/>
              </a:rPr>
            </a:br>
            <a:br>
              <a:rPr lang="es-ES" sz="3600" b="1" spc="-50" dirty="0">
                <a:solidFill>
                  <a:srgbClr val="E48312"/>
                </a:solidFill>
                <a:latin typeface="Calibri" panose="020F0502020204030204"/>
              </a:rPr>
            </a:br>
            <a:br>
              <a:rPr lang="es-ES" sz="3600" b="1" spc="-50" dirty="0">
                <a:solidFill>
                  <a:srgbClr val="E48312"/>
                </a:solidFill>
                <a:latin typeface="Calibri" panose="020F0502020204030204"/>
              </a:rPr>
            </a:br>
            <a:br>
              <a:rPr lang="es-ES" sz="3600" b="1" spc="-50" dirty="0">
                <a:solidFill>
                  <a:srgbClr val="E48312"/>
                </a:solidFill>
                <a:latin typeface="Calibri" panose="020F0502020204030204"/>
              </a:rPr>
            </a:br>
            <a:br>
              <a:rPr lang="es-ES" sz="3600" b="1" spc="-50" dirty="0">
                <a:solidFill>
                  <a:srgbClr val="E48312"/>
                </a:solidFill>
                <a:latin typeface="Calibri" panose="020F0502020204030204"/>
              </a:rPr>
            </a:br>
            <a:br>
              <a:rPr lang="es-ES" sz="3600" b="1" spc="-50" dirty="0">
                <a:solidFill>
                  <a:srgbClr val="E48312"/>
                </a:solidFill>
                <a:latin typeface="Calibri" panose="020F0502020204030204"/>
              </a:rPr>
            </a:br>
            <a:br>
              <a:rPr lang="es-ES" sz="3600" b="1" spc="-50" dirty="0">
                <a:solidFill>
                  <a:srgbClr val="E48312"/>
                </a:solidFill>
                <a:latin typeface="Calibri" panose="020F0502020204030204"/>
              </a:rPr>
            </a:br>
            <a:r>
              <a:rPr lang="es-ES" sz="3300" b="1" spc="-50" dirty="0">
                <a:solidFill>
                  <a:srgbClr val="E48312"/>
                </a:solidFill>
                <a:latin typeface="Calibri" panose="020F0502020204030204"/>
              </a:rPr>
              <a:t>ASSEMBLEA GENERAL ORDINÀRIA DE L’ASSOCIACIÓ DE MALALTS I TRASPLANTATS HEPÀTICS DE CATALUNYA - 2019</a:t>
            </a:r>
            <a:br>
              <a:rPr lang="es-ES" sz="3600" b="1" spc="-50" dirty="0">
                <a:solidFill>
                  <a:srgbClr val="E48312"/>
                </a:solidFill>
                <a:latin typeface="Calibri" panose="020F0502020204030204"/>
              </a:rPr>
            </a:br>
            <a:r>
              <a:rPr lang="es-ES" sz="3600" b="1" spc="-50" dirty="0">
                <a:solidFill>
                  <a:srgbClr val="E48312"/>
                </a:solidFill>
                <a:latin typeface="Calibri" panose="020F0502020204030204"/>
              </a:rPr>
              <a:t>                        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509963"/>
            <a:ext cx="9144000" cy="1655762"/>
          </a:xfrm>
        </p:spPr>
        <p:txBody>
          <a:bodyPr/>
          <a:lstStyle/>
          <a:p>
            <a:pPr algn="l"/>
            <a:r>
              <a:rPr lang="es-ES" dirty="0"/>
              <a:t>                     </a:t>
            </a:r>
            <a:r>
              <a:rPr lang="es-ES" b="1" dirty="0">
                <a:solidFill>
                  <a:schemeClr val="accent2">
                    <a:lumMod val="75000"/>
                  </a:schemeClr>
                </a:solidFill>
              </a:rPr>
              <a:t>  Hotel </a:t>
            </a:r>
            <a:r>
              <a:rPr lang="ca-ES" b="1" dirty="0">
                <a:solidFill>
                  <a:schemeClr val="accent2">
                    <a:lumMod val="75000"/>
                  </a:schemeClr>
                </a:solidFill>
              </a:rPr>
              <a:t>d’Entitats</a:t>
            </a:r>
            <a:r>
              <a:rPr lang="es-ES" b="1" dirty="0">
                <a:solidFill>
                  <a:schemeClr val="accent2">
                    <a:lumMod val="75000"/>
                  </a:schemeClr>
                </a:solidFill>
              </a:rPr>
              <a:t> Can Guardiola – 11 d’abril 2019</a:t>
            </a:r>
            <a:endParaRPr lang="es-ES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BBFB6C4-600F-48C0-B50A-8FD206121F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3976" y="4647775"/>
            <a:ext cx="2024047" cy="12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389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0"/>
                <a:lumOff val="100000"/>
              </a:schemeClr>
            </a:gs>
            <a:gs pos="82000">
              <a:schemeClr val="accent2">
                <a:lumMod val="0"/>
                <a:lumOff val="100000"/>
              </a:schemeClr>
            </a:gs>
            <a:gs pos="98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ln w="19050"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pPr algn="ctr"/>
            <a:r>
              <a:rPr lang="es-ES" sz="3200" b="1" dirty="0">
                <a:solidFill>
                  <a:schemeClr val="accent2"/>
                </a:solidFill>
                <a:latin typeface="+mn-lt"/>
              </a:rPr>
              <a:t>PRESSUPOST 2019</a:t>
            </a:r>
            <a:br>
              <a:rPr lang="es-ES" sz="2800" dirty="0">
                <a:solidFill>
                  <a:schemeClr val="accent2"/>
                </a:solidFill>
              </a:rPr>
            </a:br>
            <a:r>
              <a:rPr lang="es-ES" sz="2800" dirty="0">
                <a:solidFill>
                  <a:schemeClr val="accent2"/>
                </a:solidFill>
              </a:rPr>
              <a:t>  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63667AFE-0FFD-426D-BE8A-933C858CAA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  <a:p>
            <a:endParaRPr lang="ca-ES" dirty="0"/>
          </a:p>
          <a:p>
            <a:pPr marL="0" indent="0">
              <a:buNone/>
            </a:pPr>
            <a:r>
              <a:rPr lang="ca-ES" dirty="0"/>
              <a:t>		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989881C-DC6F-4362-B561-DC558D2C1B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0389" y="403012"/>
            <a:ext cx="2024047" cy="1249788"/>
          </a:xfrm>
          <a:prstGeom prst="rect">
            <a:avLst/>
          </a:prstGeom>
        </p:spPr>
      </p:pic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id="{2044FEA5-D2C9-4E18-9D47-FB2F0F237F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4605305"/>
              </p:ext>
            </p:extLst>
          </p:nvPr>
        </p:nvGraphicFramePr>
        <p:xfrm>
          <a:off x="1257564" y="1728575"/>
          <a:ext cx="4422850" cy="31660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Worksheet" r:id="rId4" imgW="3486156" imgH="2495464" progId="Excel.Sheet.12">
                  <p:embed/>
                </p:oleObj>
              </mc:Choice>
              <mc:Fallback>
                <p:oleObj name="Worksheet" r:id="rId4" imgW="3486156" imgH="249546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57564" y="1728575"/>
                        <a:ext cx="4422850" cy="31660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Imagen 6">
            <a:extLst>
              <a:ext uri="{FF2B5EF4-FFF2-40B4-BE49-F238E27FC236}">
                <a16:creationId xmlns:a16="http://schemas.microsoft.com/office/drawing/2014/main" id="{E6282C4F-982E-4E92-B665-251DEED891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31565" y="1728575"/>
            <a:ext cx="4202871" cy="5088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287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2000">
              <a:schemeClr val="accent2">
                <a:lumMod val="0"/>
                <a:lumOff val="100000"/>
              </a:schemeClr>
            </a:gs>
            <a:gs pos="81000">
              <a:schemeClr val="accent2">
                <a:lumMod val="0"/>
                <a:lumOff val="100000"/>
              </a:schemeClr>
            </a:gs>
            <a:gs pos="98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80D55640-F55A-42EA-8F8D-3640E56E82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7953" y="5575865"/>
            <a:ext cx="2024047" cy="124978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4400" b="1" dirty="0">
                <a:solidFill>
                  <a:schemeClr val="accent2"/>
                </a:solidFill>
              </a:rPr>
              <a:t>3.  MEMÒRIA D’ACTIVITATS 2018</a:t>
            </a:r>
            <a:endParaRPr lang="es-ES" sz="4400" dirty="0">
              <a:solidFill>
                <a:schemeClr val="accent2"/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14ECDCB-F844-4A21-8891-18DB595A23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2255" y="3099008"/>
            <a:ext cx="5207489" cy="293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421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84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ln w="19050">
            <a:solidFill>
              <a:schemeClr val="accent2"/>
            </a:solidFill>
          </a:ln>
        </p:spPr>
        <p:txBody>
          <a:bodyPr>
            <a:normAutofit fontScale="90000"/>
          </a:bodyPr>
          <a:lstStyle/>
          <a:p>
            <a:br>
              <a:rPr lang="es-ES" sz="3600" b="1" dirty="0">
                <a:solidFill>
                  <a:schemeClr val="accent2"/>
                </a:solidFill>
                <a:latin typeface="+mn-lt"/>
              </a:rPr>
            </a:br>
            <a:r>
              <a:rPr lang="es-ES" sz="3600" b="1" dirty="0">
                <a:solidFill>
                  <a:schemeClr val="accent2"/>
                </a:solidFill>
                <a:latin typeface="+mn-lt"/>
              </a:rPr>
              <a:t>                  ACTIVITATS DE SUPORT</a:t>
            </a:r>
            <a:br>
              <a:rPr lang="es-ES" sz="3600" b="1" dirty="0">
                <a:solidFill>
                  <a:schemeClr val="accent2"/>
                </a:solidFill>
                <a:latin typeface="+mn-lt"/>
              </a:rPr>
            </a:br>
            <a:r>
              <a:rPr lang="es-ES" sz="3600" b="1" dirty="0">
                <a:solidFill>
                  <a:schemeClr val="accent2"/>
                </a:solidFill>
                <a:latin typeface="+mn-lt"/>
              </a:rPr>
              <a:t>PSICOLÒGIC- VOLUNTARIAT- PISOS ACOLLIDA </a:t>
            </a:r>
            <a:br>
              <a:rPr lang="es-ES" dirty="0"/>
            </a:b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" sz="1800" b="1" dirty="0">
                <a:solidFill>
                  <a:schemeClr val="accent2"/>
                </a:solidFill>
              </a:rPr>
              <a:t>                                                            SUPORT PSICOLÒGIC A PACIENTS I FAMILIARS</a:t>
            </a:r>
            <a:endParaRPr lang="es-ES" sz="1800" dirty="0">
              <a:solidFill>
                <a:schemeClr val="accent2"/>
              </a:solidFill>
            </a:endParaRPr>
          </a:p>
          <a:p>
            <a:pPr marL="0" indent="0" algn="ctr">
              <a:buNone/>
            </a:pPr>
            <a:r>
              <a:rPr lang="es-ES" sz="1800" dirty="0"/>
              <a:t>	52 visites </a:t>
            </a:r>
            <a:r>
              <a:rPr lang="es-ES" sz="1800" dirty="0" err="1"/>
              <a:t>d’atenció</a:t>
            </a:r>
            <a:r>
              <a:rPr lang="es-ES" sz="1800" dirty="0"/>
              <a:t> </a:t>
            </a:r>
            <a:r>
              <a:rPr lang="es-ES" sz="1800" dirty="0" err="1"/>
              <a:t>psicològica</a:t>
            </a:r>
            <a:endParaRPr lang="es-ES" sz="1800" dirty="0"/>
          </a:p>
          <a:p>
            <a:pPr marL="0" indent="0">
              <a:buNone/>
            </a:pPr>
            <a:endParaRPr lang="es-ES" sz="1800" dirty="0"/>
          </a:p>
          <a:p>
            <a:pPr marL="0" indent="0">
              <a:buNone/>
            </a:pPr>
            <a:endParaRPr lang="es-ES" sz="1800" dirty="0"/>
          </a:p>
          <a:p>
            <a:pPr marL="0" indent="0">
              <a:buNone/>
            </a:pPr>
            <a:r>
              <a:rPr lang="es-ES" sz="1800" b="1" dirty="0">
                <a:solidFill>
                  <a:schemeClr val="accent2"/>
                </a:solidFill>
              </a:rPr>
              <a:t>                                      SUPORT VOLUNTARIAT SOCIAL</a:t>
            </a:r>
          </a:p>
          <a:p>
            <a:pPr marL="0" indent="0">
              <a:buNone/>
            </a:pPr>
            <a:r>
              <a:rPr lang="es-ES" sz="1800" b="1" dirty="0">
                <a:solidFill>
                  <a:schemeClr val="accent2"/>
                </a:solidFill>
              </a:rPr>
              <a:t>                                     </a:t>
            </a:r>
            <a:r>
              <a:rPr lang="es-ES" sz="1800" dirty="0"/>
              <a:t> 278 visites a </a:t>
            </a:r>
            <a:r>
              <a:rPr lang="es-ES" sz="1800" dirty="0" err="1"/>
              <a:t>malalts</a:t>
            </a:r>
            <a:r>
              <a:rPr lang="es-ES" sz="1800" dirty="0"/>
              <a:t> </a:t>
            </a:r>
            <a:r>
              <a:rPr lang="es-ES" sz="1800" dirty="0" err="1"/>
              <a:t>ingressats</a:t>
            </a:r>
            <a:r>
              <a:rPr lang="es-ES" sz="1800" dirty="0"/>
              <a:t> i 8 </a:t>
            </a:r>
            <a:r>
              <a:rPr lang="es-ES" sz="1800" dirty="0" err="1"/>
              <a:t>acompanyaments</a:t>
            </a:r>
            <a:endParaRPr lang="es-ES" sz="1800" dirty="0"/>
          </a:p>
          <a:p>
            <a:pPr marL="0" indent="0" algn="ctr">
              <a:buNone/>
            </a:pPr>
            <a:endParaRPr lang="es-ES" sz="1800" dirty="0"/>
          </a:p>
          <a:p>
            <a:pPr marL="0" lvl="0" indent="0">
              <a:buNone/>
            </a:pPr>
            <a:r>
              <a:rPr lang="es-ES" sz="1800" dirty="0"/>
              <a:t>                                                                       </a:t>
            </a:r>
          </a:p>
          <a:p>
            <a:pPr marL="0" lvl="0" indent="0">
              <a:buNone/>
            </a:pPr>
            <a:r>
              <a:rPr lang="es-ES" sz="1800" dirty="0"/>
              <a:t>                                                                                        </a:t>
            </a:r>
            <a:r>
              <a:rPr lang="es-ES" sz="1800" b="1" dirty="0">
                <a:solidFill>
                  <a:srgbClr val="ED7D31"/>
                </a:solidFill>
              </a:rPr>
              <a:t>PISOS D’ACOLLIDA</a:t>
            </a:r>
            <a:endParaRPr lang="es-ES" sz="1800" dirty="0">
              <a:solidFill>
                <a:schemeClr val="accent2"/>
              </a:solidFill>
            </a:endParaRPr>
          </a:p>
          <a:p>
            <a:pPr marL="0" indent="0" algn="ctr">
              <a:buNone/>
            </a:pPr>
            <a:r>
              <a:rPr lang="es-ES" sz="1800" dirty="0"/>
              <a:t>              </a:t>
            </a:r>
            <a:r>
              <a:rPr lang="es-ES" sz="1800" dirty="0" err="1"/>
              <a:t>Allotjament</a:t>
            </a:r>
            <a:r>
              <a:rPr lang="es-ES" sz="1800" dirty="0"/>
              <a:t> per a 177 </a:t>
            </a:r>
            <a:r>
              <a:rPr lang="es-ES" sz="1800" dirty="0" err="1"/>
              <a:t>famílies</a:t>
            </a:r>
            <a:r>
              <a:rPr lang="es-ES" sz="1800" dirty="0"/>
              <a:t> -3080 </a:t>
            </a:r>
            <a:r>
              <a:rPr lang="es-ES" sz="1800" dirty="0" err="1"/>
              <a:t>pernoctacions</a:t>
            </a:r>
            <a:endParaRPr lang="es-ES" sz="1800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045AFE6-7B8A-4F09-885F-FE44C2C9A5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5633" y="2108321"/>
            <a:ext cx="1482933" cy="113095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303C79E9-F4A7-4EF8-9C3A-9090BE30D2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5634" y="5021151"/>
            <a:ext cx="1544744" cy="1027957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7D52B2D0-942C-451E-812D-518448D972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929" y="3429000"/>
            <a:ext cx="1655009" cy="1087407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15AF7EA0-0581-40FA-951C-213DBC386A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25418" y="388767"/>
            <a:ext cx="2024047" cy="12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15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0"/>
                <a:lumOff val="100000"/>
              </a:schemeClr>
            </a:gs>
            <a:gs pos="84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ln w="19050"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r>
              <a:rPr lang="es-ES" sz="3200" b="1" dirty="0">
                <a:solidFill>
                  <a:schemeClr val="accent2"/>
                </a:solidFill>
                <a:latin typeface="+mn-lt"/>
              </a:rPr>
              <a:t>ACTIVITATS DE SENSIBILITZACIÓ I PROMOCIÓ</a:t>
            </a:r>
            <a:br>
              <a:rPr lang="es-ES" sz="3200" b="1" dirty="0">
                <a:solidFill>
                  <a:schemeClr val="accent2"/>
                </a:solidFill>
                <a:latin typeface="+mn-lt"/>
              </a:rPr>
            </a:br>
            <a:r>
              <a:rPr lang="es-ES" sz="3200" b="1" dirty="0">
                <a:solidFill>
                  <a:schemeClr val="accent2"/>
                </a:solidFill>
                <a:latin typeface="+mn-lt"/>
              </a:rPr>
              <a:t> DE LA DONACIÓ D’ÒRGANS I TEIXITS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49292"/>
            <a:ext cx="11091203" cy="4305959"/>
          </a:xfrm>
        </p:spPr>
        <p:txBody>
          <a:bodyPr>
            <a:normAutofit/>
          </a:bodyPr>
          <a:lstStyle/>
          <a:p>
            <a:r>
              <a:rPr lang="es-ES" sz="1800" dirty="0"/>
              <a:t> </a:t>
            </a:r>
            <a:r>
              <a:rPr lang="es-ES" sz="1800" i="1" dirty="0"/>
              <a:t>TERTÚLIES SALUDABLES: EXPERIÈNCIA DE VIDA EN LA DONACIÓ I EL TRASPLANTAMENT D’ÒRGANS (TARRAGONA)</a:t>
            </a:r>
          </a:p>
          <a:p>
            <a:r>
              <a:rPr lang="es-ES" sz="1800" dirty="0"/>
              <a:t> </a:t>
            </a:r>
            <a:r>
              <a:rPr lang="es-ES" sz="1800" i="1" dirty="0"/>
              <a:t>CINEMA I SALUT: PARLEM DE LA DONACIÓ D’ÒRGANS (GIRONA)</a:t>
            </a:r>
          </a:p>
          <a:p>
            <a:r>
              <a:rPr lang="es-ES" sz="1800" i="1" dirty="0"/>
              <a:t> 5ª EDICIÓ TAST SOCIAL (TARRAGONA)</a:t>
            </a:r>
          </a:p>
          <a:p>
            <a:r>
              <a:rPr lang="es-ES" sz="1800" dirty="0"/>
              <a:t> </a:t>
            </a:r>
            <a:r>
              <a:rPr lang="es-ES" sz="1800" i="1" dirty="0"/>
              <a:t>FIRA D’ENTITATS DE LA FCVS (GIRONA)</a:t>
            </a:r>
          </a:p>
          <a:p>
            <a:r>
              <a:rPr lang="es-ES" sz="1800" dirty="0"/>
              <a:t> </a:t>
            </a:r>
            <a:r>
              <a:rPr lang="es-ES" sz="1800" i="1" dirty="0"/>
              <a:t>FIRES DE MAIG (VILAFRANCA DEL PENEDÈS)</a:t>
            </a:r>
          </a:p>
          <a:p>
            <a:r>
              <a:rPr lang="es-ES" sz="1800" dirty="0"/>
              <a:t> </a:t>
            </a:r>
            <a:r>
              <a:rPr lang="es-ES" sz="1800" i="1" dirty="0"/>
              <a:t>FESTA ASSOCIATIVA DE LA MERCÈ (BARCELONA)</a:t>
            </a:r>
          </a:p>
          <a:p>
            <a:endParaRPr lang="es-ES" sz="18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4C7B504-728C-48BE-8D49-3F56A952ED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2624" y="4676222"/>
            <a:ext cx="2517866" cy="188382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055EE63-56FF-4C2D-BD98-3FC5094835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1105" y="4659819"/>
            <a:ext cx="2507923" cy="1880943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D05C51D8-EC4B-4A73-A757-3E39581DAD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8375" y="4679106"/>
            <a:ext cx="3345425" cy="1880943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D9BF2D4D-358A-4F6E-A1C9-C2E3E1E0C5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8226" y="4743396"/>
            <a:ext cx="1009756" cy="179736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0A4B0988-22EC-49C1-95C2-3AEA1715C8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08862" y="403012"/>
            <a:ext cx="2024047" cy="12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60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0"/>
                <a:lumOff val="100000"/>
              </a:schemeClr>
            </a:gs>
            <a:gs pos="84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ln w="19050"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r>
              <a:rPr lang="es-ES" sz="3200" b="1" dirty="0">
                <a:solidFill>
                  <a:schemeClr val="accent2"/>
                </a:solidFill>
                <a:latin typeface="+mn-lt"/>
              </a:rPr>
              <a:t>ACTIVITATS DE SENSIBILITZACIÓ I PROMOCIÓ DE</a:t>
            </a:r>
            <a:br>
              <a:rPr lang="es-ES" sz="3200" b="1" dirty="0">
                <a:solidFill>
                  <a:schemeClr val="accent2"/>
                </a:solidFill>
                <a:latin typeface="+mn-lt"/>
              </a:rPr>
            </a:br>
            <a:r>
              <a:rPr lang="es-ES" sz="3200" b="1" dirty="0">
                <a:solidFill>
                  <a:schemeClr val="accent2"/>
                </a:solidFill>
                <a:latin typeface="+mn-lt"/>
              </a:rPr>
              <a:t>LA DONACIÓ D’ÒRGANS I TEIXITS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1800" dirty="0"/>
              <a:t> </a:t>
            </a:r>
            <a:r>
              <a:rPr lang="es-ES" sz="1800" i="1" dirty="0"/>
              <a:t>DIA DEL DONANT: 15 TAULES INFORMATIVES ARREU DE CATALUNYA</a:t>
            </a:r>
          </a:p>
          <a:p>
            <a:r>
              <a:rPr lang="es-ES" sz="1800" dirty="0"/>
              <a:t> </a:t>
            </a:r>
            <a:r>
              <a:rPr lang="es-ES" sz="1800" i="1" dirty="0"/>
              <a:t>BALLS A PLAÇA (TARRAGONA)</a:t>
            </a:r>
          </a:p>
          <a:p>
            <a:r>
              <a:rPr lang="es-ES" sz="1800" dirty="0"/>
              <a:t> </a:t>
            </a:r>
            <a:r>
              <a:rPr lang="es-ES" sz="1800" i="1" dirty="0"/>
              <a:t>FIRA DE CALELLA I L’ALT MARESME (CALELLA)</a:t>
            </a:r>
          </a:p>
          <a:p>
            <a:r>
              <a:rPr lang="es-ES" sz="1800" i="1" dirty="0"/>
              <a:t> CAMINADA D’AGRAÏMENT AL DONANT D’ÒRGANS (BARCELONA)</a:t>
            </a:r>
          </a:p>
          <a:p>
            <a:r>
              <a:rPr lang="es-ES" sz="1800" dirty="0"/>
              <a:t> </a:t>
            </a:r>
            <a:r>
              <a:rPr lang="es-ES" sz="1800" i="1" dirty="0"/>
              <a:t>REPRESENTACIÓ DE L’OBRA LA DESAPARICIÓ DE WENDY (TERRASSA)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02EC1817-436A-47DB-A376-AD4C37F30B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2053" y="4264254"/>
            <a:ext cx="3395175" cy="191270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70B83D6-75D4-4DC0-9E7A-B8F8E872B3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0994" y="4256218"/>
            <a:ext cx="2559663" cy="192074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5503BA34-95C4-4A1B-A4D7-ACC2B892DD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8624" y="4256218"/>
            <a:ext cx="2874289" cy="191270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8CF7D9D-FD97-4E76-BD7A-C875856301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5640" y="403012"/>
            <a:ext cx="2024047" cy="12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55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83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ln w="19050"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pPr algn="ctr"/>
            <a:r>
              <a:rPr lang="es-ES" sz="3200" b="1" dirty="0">
                <a:solidFill>
                  <a:schemeClr val="accent2"/>
                </a:solidFill>
                <a:latin typeface="+mn-lt"/>
              </a:rPr>
              <a:t>XERRADES – JORNADES</a:t>
            </a:r>
            <a:br>
              <a:rPr lang="es-ES" sz="3200" b="1" dirty="0">
                <a:solidFill>
                  <a:schemeClr val="accent2"/>
                </a:solidFill>
                <a:latin typeface="+mn-lt"/>
              </a:rPr>
            </a:br>
            <a:r>
              <a:rPr lang="es-ES" sz="3200" b="1" dirty="0">
                <a:solidFill>
                  <a:schemeClr val="accent2"/>
                </a:solidFill>
                <a:latin typeface="+mn-lt"/>
              </a:rPr>
              <a:t>CONFERÈNCIES – ACTES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404730"/>
            <a:ext cx="10515600" cy="4479235"/>
          </a:xfrm>
        </p:spPr>
        <p:txBody>
          <a:bodyPr>
            <a:normAutofit/>
          </a:bodyPr>
          <a:lstStyle/>
          <a:p>
            <a:endParaRPr lang="es-ES" sz="1900" dirty="0">
              <a:cs typeface="CordiaUPC" panose="020B0502040204020203" pitchFamily="34" charset="-34"/>
            </a:endParaRPr>
          </a:p>
          <a:p>
            <a:r>
              <a:rPr lang="es-ES" sz="1800" i="1" dirty="0">
                <a:solidFill>
                  <a:prstClr val="black"/>
                </a:solidFill>
              </a:rPr>
              <a:t> XERRADES  DIRIGIDES A ESTUDIANTS D’ESO I BATXILLERAT – HOSPITAL JOSEP TRUETA (GIRONA)</a:t>
            </a:r>
          </a:p>
          <a:p>
            <a:pPr lvl="0"/>
            <a:r>
              <a:rPr lang="es-ES" sz="1800" dirty="0">
                <a:solidFill>
                  <a:prstClr val="black"/>
                </a:solidFill>
              </a:rPr>
              <a:t> </a:t>
            </a:r>
            <a:r>
              <a:rPr lang="es-ES" sz="1800" i="1" dirty="0">
                <a:solidFill>
                  <a:prstClr val="black"/>
                </a:solidFill>
              </a:rPr>
              <a:t>XERRADA IES BERNAT EL FERRER (MOLINS DE REI)</a:t>
            </a:r>
            <a:endParaRPr lang="pt-BR" sz="1800" i="1" dirty="0"/>
          </a:p>
          <a:p>
            <a:r>
              <a:rPr lang="es-ES" sz="1800" dirty="0"/>
              <a:t> </a:t>
            </a:r>
            <a:r>
              <a:rPr lang="es-ES" sz="1800" i="1" dirty="0"/>
              <a:t>REPRESENTACIÓ DEL  MONÒLEG TRAS-PLANTAR (TERRASSA)</a:t>
            </a:r>
          </a:p>
          <a:p>
            <a:r>
              <a:rPr lang="es-ES" sz="1800" dirty="0"/>
              <a:t> </a:t>
            </a:r>
            <a:r>
              <a:rPr lang="es-ES" sz="1800" i="1" dirty="0"/>
              <a:t>1er CONGRÈS D’ENTITATS (L’HOSPITALET DE LLOBREGAT)</a:t>
            </a:r>
          </a:p>
          <a:p>
            <a:r>
              <a:rPr lang="es-ES" sz="1800" dirty="0"/>
              <a:t> </a:t>
            </a:r>
            <a:r>
              <a:rPr lang="es-ES" sz="1800" i="1" dirty="0"/>
              <a:t>JORNADA SOBRE L’HEPATITIS C – AGÈNCIA DE SALUT PÚBLICA DE CATALUNYA (BARCELONA)</a:t>
            </a:r>
          </a:p>
          <a:p>
            <a:r>
              <a:rPr lang="es-ES" sz="1800" i="1" dirty="0"/>
              <a:t> ACTE INSTITUCIONAL PER A LA VISIBILITAT DE LA DONACIÓ D’ÒRGANS (AJUNTAMENT DE TERRASSA)</a:t>
            </a:r>
          </a:p>
          <a:p>
            <a:pPr marL="0" indent="0">
              <a:buNone/>
            </a:pPr>
            <a:endParaRPr lang="es-ES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endParaRPr lang="es-ES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endParaRPr lang="es-ES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endParaRPr lang="es-ES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C4F1FAE-7170-401F-A521-BC5F57FCAC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9171" y="4457409"/>
            <a:ext cx="2416694" cy="181144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A43D24A0-61D9-417E-A72F-3B3E88E0F5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763" y="4457409"/>
            <a:ext cx="2671868" cy="176937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8BDE304-0DA0-4266-9580-0598AD18EA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3529" y="4457410"/>
            <a:ext cx="1359594" cy="1811447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E5C378D3-403A-4279-8E9F-EB4912C376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06021" y="4474514"/>
            <a:ext cx="2706857" cy="180457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A888829B-BD0F-4BEF-A054-CD0DE37518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10388" y="403012"/>
            <a:ext cx="2024047" cy="12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614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0"/>
                <a:lumOff val="100000"/>
              </a:schemeClr>
            </a:gs>
            <a:gs pos="83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ln w="19050">
            <a:solidFill>
              <a:schemeClr val="accent2"/>
            </a:solidFill>
          </a:ln>
        </p:spPr>
        <p:txBody>
          <a:bodyPr>
            <a:normAutofit fontScale="90000"/>
          </a:bodyPr>
          <a:lstStyle/>
          <a:p>
            <a:pPr algn="ctr"/>
            <a:br>
              <a:rPr lang="es-ES" sz="3100" dirty="0">
                <a:solidFill>
                  <a:schemeClr val="accent2"/>
                </a:solidFill>
              </a:rPr>
            </a:br>
            <a:r>
              <a:rPr lang="es-ES" sz="3600" b="1" dirty="0">
                <a:solidFill>
                  <a:schemeClr val="accent2"/>
                </a:solidFill>
                <a:latin typeface="+mn-lt"/>
              </a:rPr>
              <a:t>FORMACIÓ </a:t>
            </a:r>
            <a:br>
              <a:rPr lang="es-ES" dirty="0">
                <a:solidFill>
                  <a:srgbClr val="000000"/>
                </a:solidFill>
              </a:rPr>
            </a:b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70731" y="1708017"/>
            <a:ext cx="10678843" cy="4351338"/>
          </a:xfrm>
        </p:spPr>
        <p:txBody>
          <a:bodyPr>
            <a:normAutofit/>
          </a:bodyPr>
          <a:lstStyle/>
          <a:p>
            <a:endParaRPr lang="es-ES" sz="1800" dirty="0"/>
          </a:p>
          <a:p>
            <a:r>
              <a:rPr lang="es-ES" sz="1800" dirty="0"/>
              <a:t> </a:t>
            </a:r>
            <a:r>
              <a:rPr lang="es-ES" sz="1800" i="1" dirty="0"/>
              <a:t>CURS D’ATURADA CARDIO-RESPIRATÒRIA PER A VOLUNTARIAT - HOSPITAL DE BELLVITGE (L’HOSPITALET DE LL.)</a:t>
            </a:r>
          </a:p>
          <a:p>
            <a:r>
              <a:rPr lang="es-ES" sz="1800" i="1" dirty="0"/>
              <a:t> FÒRUM CLINIC SALUT – HOSPITAL CLINIC (BARCELONA)</a:t>
            </a:r>
          </a:p>
          <a:p>
            <a:r>
              <a:rPr lang="es-ES" sz="1800" dirty="0"/>
              <a:t> </a:t>
            </a:r>
            <a:r>
              <a:rPr lang="es-ES" sz="1800" i="1" dirty="0"/>
              <a:t>I JORNADA INTERNACIONAL DEL NASH – HOSPITAL VALL HEBRON (BARCELONA)</a:t>
            </a:r>
          </a:p>
          <a:p>
            <a:r>
              <a:rPr lang="es-ES" sz="1800" i="1" dirty="0"/>
              <a:t>JORNADA M4SOCIAL DE FORMACIÓ DE LES TICS EN EL TERCER SECTOR SOCIAL (BARCELONA)</a:t>
            </a:r>
          </a:p>
          <a:p>
            <a:r>
              <a:rPr lang="es-ES" sz="1800" i="1" dirty="0"/>
              <a:t>DIA MUNDIAL DE L’HEPATITIS AL DEPARTAMENT DE SALUT (BARCELONA)</a:t>
            </a:r>
          </a:p>
          <a:p>
            <a:endParaRPr lang="es-ES" sz="18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732" y="4200076"/>
            <a:ext cx="2302565" cy="211182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B95CC808-9185-4F41-8FBB-694BC25885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0017" y="4214975"/>
            <a:ext cx="2155813" cy="211703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5E92BD3-0C3E-4808-A9CE-8E0EEA3E11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6181" y="4212190"/>
            <a:ext cx="2833292" cy="2119824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ABC4C7B-F0AC-473D-9D9A-BC64AE3106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56374" y="4200076"/>
            <a:ext cx="3635626" cy="2053113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3A4713B3-93DF-4F89-9078-EACF5880FB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22930" y="400550"/>
            <a:ext cx="2024047" cy="12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25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0"/>
                <a:lumOff val="100000"/>
              </a:schemeClr>
            </a:gs>
            <a:gs pos="83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ln w="19050">
            <a:solidFill>
              <a:schemeClr val="accent2"/>
            </a:solidFill>
          </a:ln>
        </p:spPr>
        <p:txBody>
          <a:bodyPr>
            <a:normAutofit fontScale="90000"/>
          </a:bodyPr>
          <a:lstStyle/>
          <a:p>
            <a:pPr algn="ctr"/>
            <a:br>
              <a:rPr lang="es-ES" sz="3100" dirty="0">
                <a:solidFill>
                  <a:schemeClr val="accent2"/>
                </a:solidFill>
              </a:rPr>
            </a:br>
            <a:r>
              <a:rPr lang="es-ES" sz="3600" b="1" dirty="0">
                <a:solidFill>
                  <a:schemeClr val="accent2"/>
                </a:solidFill>
                <a:latin typeface="+mn-lt"/>
              </a:rPr>
              <a:t>FORMACIÓ </a:t>
            </a:r>
            <a:br>
              <a:rPr lang="es-ES" dirty="0">
                <a:solidFill>
                  <a:srgbClr val="000000"/>
                </a:solidFill>
              </a:rPr>
            </a:b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" sz="1800" dirty="0"/>
              <a:t> </a:t>
            </a:r>
          </a:p>
          <a:p>
            <a:r>
              <a:rPr lang="es-ES" sz="1800" i="1" dirty="0"/>
              <a:t>JORNADA TRANSPARÈNCIA I COMUNICACIÓ EN WEB (BARCELONA)</a:t>
            </a:r>
          </a:p>
          <a:p>
            <a:r>
              <a:rPr lang="es-ES" sz="1800" dirty="0"/>
              <a:t> </a:t>
            </a:r>
            <a:r>
              <a:rPr lang="es-ES" sz="1800" i="1" dirty="0"/>
              <a:t>XERRADA SOBRE LA PROFILAXI DE LA REINCIDÈNCIA DE L’HEPATITIS B (BARCELONA)</a:t>
            </a:r>
          </a:p>
          <a:p>
            <a:r>
              <a:rPr lang="es-ES" sz="1800" dirty="0"/>
              <a:t> </a:t>
            </a:r>
            <a:r>
              <a:rPr lang="es-ES" sz="1800" i="1" dirty="0"/>
              <a:t>TAULA DE COMUNICACIÓ A LA SEU D’AFANOC (BARCELONA)</a:t>
            </a:r>
          </a:p>
          <a:p>
            <a:r>
              <a:rPr lang="es-ES" sz="1800" i="1" dirty="0"/>
              <a:t>JORNADA PRIMÀRIA DEL FETGE GRAS NO ALCOHÒLIC</a:t>
            </a:r>
          </a:p>
          <a:p>
            <a:r>
              <a:rPr lang="es-ES" sz="1800" i="1" dirty="0"/>
              <a:t>CURS DE GESTIÓ DE LES EMOCIONS - HOSPITAL DE BELLVITGE (L’HOSPITALET DE LLOBREGAT)</a:t>
            </a:r>
          </a:p>
          <a:p>
            <a:endParaRPr lang="es-ES" sz="1800" i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6531B10-0737-41FE-BC93-99A171A4B1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505" y="4346897"/>
            <a:ext cx="2859272" cy="214597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90C366F-4A10-4F20-B3FD-90C11C0D32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0082" y="4345243"/>
            <a:ext cx="2859273" cy="2147632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B91229D2-B43F-4FFF-829F-BB57B8FCC0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9903" y="4348421"/>
            <a:ext cx="2859273" cy="2144454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D63A694F-F344-47D6-9803-988CE2206E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0796" y="403012"/>
            <a:ext cx="2024047" cy="12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12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0"/>
                <a:lumOff val="100000"/>
              </a:schemeClr>
            </a:gs>
            <a:gs pos="83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ln w="19050"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r>
              <a:rPr lang="es-ES" sz="3200" b="1" dirty="0">
                <a:solidFill>
                  <a:schemeClr val="accent2"/>
                </a:solidFill>
                <a:latin typeface="+mn-lt"/>
              </a:rPr>
              <a:t>              ACTIVITATS DE RELACIÓ </a:t>
            </a:r>
            <a:br>
              <a:rPr lang="es-ES" sz="3200" b="1" dirty="0">
                <a:solidFill>
                  <a:schemeClr val="accent2"/>
                </a:solidFill>
                <a:latin typeface="+mn-lt"/>
              </a:rPr>
            </a:br>
            <a:r>
              <a:rPr lang="es-ES" sz="3200" b="1" dirty="0">
                <a:solidFill>
                  <a:schemeClr val="accent2"/>
                </a:solidFill>
                <a:latin typeface="+mn-lt"/>
              </a:rPr>
              <a:t>                  AMB L’ASSOCIAT/DA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1800" i="1" dirty="0"/>
              <a:t>PUBLICACIÓ DE LA REVISTA DONAR VIDA NÚMERO 3</a:t>
            </a:r>
          </a:p>
          <a:p>
            <a:r>
              <a:rPr lang="es-ES" sz="1800" i="1" dirty="0"/>
              <a:t>ASSEMBLEA GENERAL ORDINÀRIA</a:t>
            </a:r>
          </a:p>
          <a:p>
            <a:r>
              <a:rPr lang="es-ES" sz="1800" i="1" dirty="0"/>
              <a:t>III CAMINADA DE L’AMTHC</a:t>
            </a:r>
          </a:p>
          <a:p>
            <a:r>
              <a:rPr lang="es-ES" sz="1800" i="1" dirty="0"/>
              <a:t>XII CAMINADA D’AGRAÏMENT AL DONANT</a:t>
            </a:r>
          </a:p>
          <a:p>
            <a:r>
              <a:rPr lang="es-ES" sz="1800" i="1" dirty="0"/>
              <a:t>TROBADA A TARRAGONA</a:t>
            </a:r>
          </a:p>
          <a:p>
            <a:r>
              <a:rPr lang="es-ES" sz="1800" i="1" dirty="0"/>
              <a:t>8a. EDICIÓ DE LA DIADA DEL SOCI SOLIDARI AL CAMP NOU</a:t>
            </a:r>
          </a:p>
          <a:p>
            <a:r>
              <a:rPr lang="es-ES" sz="1800" i="1" dirty="0"/>
              <a:t>DINAR DE GERMANOR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2371121D-5D8F-48EB-BC40-63B9D4FA048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84" y="4523646"/>
            <a:ext cx="2749550" cy="1915329"/>
          </a:xfrm>
          <a:prstGeom prst="rect">
            <a:avLst/>
          </a:prstGeom>
          <a:noFill/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6A6CD0CE-EE4A-40A1-9BCF-9D203D043F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7898" y="4523026"/>
            <a:ext cx="2557063" cy="191470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4DD3A89-852E-429B-8F85-1DF4AC095C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864" y="4523646"/>
            <a:ext cx="2536156" cy="189602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78DDEEED-9116-49F9-B186-6B7EF5A6FA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2515" y="1825625"/>
            <a:ext cx="1768020" cy="2497792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6577FF8D-25CC-47CF-B50B-4056694DE4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06525" y="4523646"/>
            <a:ext cx="2557063" cy="1915329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A37DE687-A6C3-4338-B0D2-12166CA375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74290" y="403012"/>
            <a:ext cx="2024047" cy="12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882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0"/>
                <a:lumOff val="100000"/>
              </a:schemeClr>
            </a:gs>
            <a:gs pos="83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ln w="19050"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pPr algn="ctr"/>
            <a:r>
              <a:rPr lang="es-ES" sz="3200" b="1" dirty="0">
                <a:solidFill>
                  <a:schemeClr val="accent2"/>
                </a:solidFill>
                <a:latin typeface="+mn-lt"/>
              </a:rPr>
              <a:t>ALTRES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ES" sz="1800" i="1" dirty="0"/>
          </a:p>
          <a:p>
            <a:r>
              <a:rPr lang="es-ES" sz="1800" i="1" dirty="0"/>
              <a:t>HOMENATGE AL DR. EDUARDO JARRIETA - HOSPITAL DE BELLVITGE (L’HOSPITALET DE LLOBREGAT)</a:t>
            </a:r>
          </a:p>
          <a:p>
            <a:r>
              <a:rPr lang="es-ES" sz="1800" i="1" dirty="0"/>
              <a:t>20er ANIVERSARI COCARMI (BARCELONA)</a:t>
            </a:r>
          </a:p>
          <a:p>
            <a:r>
              <a:rPr lang="es-ES" sz="1800" i="1" dirty="0"/>
              <a:t>ACTE DEL DIA NACIONAL DEL TRASPLANTE – REAL ACADEMIA DE MEDICINA (MADRID)</a:t>
            </a:r>
          </a:p>
          <a:p>
            <a:r>
              <a:rPr lang="es-ES" sz="1800" i="1" dirty="0"/>
              <a:t>ASSEMBLEA GENERAL COCEMFE (BARCELONA)</a:t>
            </a:r>
          </a:p>
          <a:p>
            <a:r>
              <a:rPr lang="es-ES" sz="1800" i="1" dirty="0"/>
              <a:t>CAMINADA VISIBILITZACIÓ DE LES HEPATITIS VÍRIQUES – PARC DE MONTJUÏC (BARCELONA)</a:t>
            </a:r>
          </a:p>
          <a:p>
            <a:pPr algn="ctr"/>
            <a:endParaRPr lang="fr-FR" sz="18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5A82C56-A4CA-4AB1-B630-FEC8CA765C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4402" y="403012"/>
            <a:ext cx="2024047" cy="124978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1989061C-0A94-4CA6-B10E-83D75B9B56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18" y="4627337"/>
            <a:ext cx="2810500" cy="1865538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8FEBD896-CF3C-4A1F-BAF2-DBFF642AF6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8165" y="4627337"/>
            <a:ext cx="2523629" cy="1891323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A7363894-DB02-4AFD-8EC2-257FDEA6E9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6541" y="4624736"/>
            <a:ext cx="2523629" cy="1893924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13927040-F45C-4361-94DE-32CF3B8904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04917" y="4649354"/>
            <a:ext cx="3281602" cy="1844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88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000">
              <a:schemeClr val="accent2">
                <a:lumMod val="0"/>
                <a:lumOff val="100000"/>
              </a:schemeClr>
            </a:gs>
            <a:gs pos="76000">
              <a:schemeClr val="accent2">
                <a:lumMod val="0"/>
                <a:lumOff val="100000"/>
              </a:schemeClr>
            </a:gs>
            <a:gs pos="98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58413" y="2316594"/>
            <a:ext cx="9144000" cy="2170044"/>
          </a:xfrm>
          <a:ln w="19050"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br>
              <a:rPr lang="es-ES" sz="3200" b="1" dirty="0">
                <a:solidFill>
                  <a:schemeClr val="accent2"/>
                </a:solidFill>
                <a:latin typeface="+mn-lt"/>
              </a:rPr>
            </a:br>
            <a:br>
              <a:rPr lang="es-ES" sz="4900" b="1" dirty="0">
                <a:solidFill>
                  <a:schemeClr val="accent2"/>
                </a:solidFill>
                <a:latin typeface="+mn-lt"/>
              </a:rPr>
            </a:br>
            <a:r>
              <a:rPr lang="es-ES" sz="4900" b="1" dirty="0">
                <a:solidFill>
                  <a:schemeClr val="accent2"/>
                </a:solidFill>
                <a:latin typeface="+mn-lt"/>
              </a:rPr>
              <a:t>1.    APROVACIÓ DE L’ACTA DE</a:t>
            </a:r>
            <a:br>
              <a:rPr lang="es-ES" sz="4900" b="1" dirty="0">
                <a:solidFill>
                  <a:schemeClr val="accent2"/>
                </a:solidFill>
                <a:latin typeface="+mn-lt"/>
              </a:rPr>
            </a:br>
            <a:r>
              <a:rPr lang="es-ES" sz="4900" b="1" dirty="0">
                <a:solidFill>
                  <a:schemeClr val="accent2"/>
                </a:solidFill>
                <a:latin typeface="+mn-lt"/>
              </a:rPr>
              <a:t> L’ASSEMBLEA 2018</a:t>
            </a:r>
            <a:br>
              <a:rPr lang="es-ES" sz="4900" b="1" dirty="0">
                <a:solidFill>
                  <a:schemeClr val="accent2"/>
                </a:solidFill>
                <a:latin typeface="+mn-lt"/>
              </a:rPr>
            </a:br>
            <a:endParaRPr lang="es-ES" sz="4900" b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-550984" y="3720367"/>
            <a:ext cx="9144000" cy="1655762"/>
          </a:xfrm>
        </p:spPr>
        <p:txBody>
          <a:bodyPr/>
          <a:lstStyle/>
          <a:p>
            <a:endParaRPr lang="es-ES" dirty="0"/>
          </a:p>
          <a:p>
            <a:endParaRPr lang="es-ES" dirty="0"/>
          </a:p>
          <a:p>
            <a:endParaRPr lang="es-ES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8D4C039-F2D2-481D-9242-78B42D2391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3976" y="4615070"/>
            <a:ext cx="2024047" cy="12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958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0"/>
                <a:lumOff val="100000"/>
              </a:schemeClr>
            </a:gs>
            <a:gs pos="83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ln w="19050">
            <a:solidFill>
              <a:schemeClr val="accent2"/>
            </a:solidFill>
          </a:ln>
        </p:spPr>
        <p:txBody>
          <a:bodyPr>
            <a:normAutofit fontScale="90000"/>
          </a:bodyPr>
          <a:lstStyle/>
          <a:p>
            <a:pPr algn="ctr"/>
            <a:br>
              <a:rPr lang="es-ES" sz="3100" dirty="0">
                <a:solidFill>
                  <a:schemeClr val="accent2"/>
                </a:solidFill>
              </a:rPr>
            </a:br>
            <a:r>
              <a:rPr lang="es-ES" sz="3600" b="1" dirty="0">
                <a:solidFill>
                  <a:schemeClr val="accent2"/>
                </a:solidFill>
                <a:latin typeface="+mn-lt"/>
              </a:rPr>
              <a:t>MITJANS DE COMUNICACIÓ </a:t>
            </a:r>
            <a:br>
              <a:rPr lang="es-ES" dirty="0">
                <a:solidFill>
                  <a:srgbClr val="000000"/>
                </a:solidFill>
              </a:rPr>
            </a:b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678363"/>
          </a:xfrm>
        </p:spPr>
        <p:txBody>
          <a:bodyPr>
            <a:normAutofit/>
          </a:bodyPr>
          <a:lstStyle/>
          <a:p>
            <a:r>
              <a:rPr lang="es-ES" sz="1800" i="1" dirty="0"/>
              <a:t>ENTREVISTA - VIDEO AL PORTAL CLINIC - HOSPITAL CLINIC </a:t>
            </a:r>
          </a:p>
          <a:p>
            <a:r>
              <a:rPr lang="ca-ES" sz="1800" i="1" dirty="0"/>
              <a:t>COL·LABORACIÓ  </a:t>
            </a:r>
            <a:r>
              <a:rPr lang="es-ES" sz="1800" i="1" dirty="0"/>
              <a:t>PROGRAMA SOBRE EL FETGE GRAS – TELEVISIÓ DE CATALUNYA</a:t>
            </a:r>
          </a:p>
          <a:p>
            <a:r>
              <a:rPr lang="es-ES" sz="1800" i="1" dirty="0"/>
              <a:t>ENTREVISTA A RÀDIO CALELLA TELEVISIÓ</a:t>
            </a:r>
          </a:p>
          <a:p>
            <a:r>
              <a:rPr lang="es-ES" sz="1800" i="1" dirty="0"/>
              <a:t>ENTREVISTA AL PROGRAMA MINUTOS MÁGICOS DE RÀDIO CAN TUSELL</a:t>
            </a:r>
          </a:p>
          <a:p>
            <a:r>
              <a:rPr lang="es-ES" sz="1800" i="1" dirty="0"/>
              <a:t>NOTES DE PREMSA I </a:t>
            </a:r>
            <a:r>
              <a:rPr lang="ca-ES" sz="1800" i="1" dirty="0"/>
              <a:t>COL·LABORACIONS</a:t>
            </a:r>
            <a:r>
              <a:rPr lang="es-ES" sz="1800" i="1" dirty="0"/>
              <a:t>:</a:t>
            </a:r>
          </a:p>
          <a:p>
            <a:pPr marL="457200" lvl="1" indent="0">
              <a:buNone/>
            </a:pPr>
            <a:r>
              <a:rPr lang="es-ES" sz="1400" i="1" dirty="0"/>
              <a:t>DIARI DE TERRASSA		EL CARGOL</a:t>
            </a:r>
          </a:p>
          <a:p>
            <a:pPr marL="457200" lvl="1" indent="0">
              <a:buNone/>
            </a:pPr>
            <a:r>
              <a:rPr lang="es-ES" sz="1400" i="1" dirty="0"/>
              <a:t>EL PUNT AVUI			CANAL TERRASSA TV</a:t>
            </a:r>
          </a:p>
          <a:p>
            <a:pPr marL="457200" lvl="1" indent="0">
              <a:buNone/>
            </a:pPr>
            <a:r>
              <a:rPr lang="es-ES" sz="1400" i="1" dirty="0"/>
              <a:t>DIARA ARA			LA FURA</a:t>
            </a:r>
          </a:p>
          <a:p>
            <a:pPr marL="457200" lvl="1" indent="0">
              <a:buNone/>
            </a:pPr>
            <a:r>
              <a:rPr lang="es-ES" sz="1400" i="1" dirty="0"/>
              <a:t>RADIO VILAFRANCA PENEDÈS TV	EL PERIÓDICO DE CATALUNYA		</a:t>
            </a:r>
          </a:p>
          <a:p>
            <a:pPr marL="457200" lvl="1" indent="0">
              <a:buNone/>
            </a:pPr>
            <a:r>
              <a:rPr lang="es-ES" sz="1400" i="1" dirty="0"/>
              <a:t>EL 3 DE VUIT			DIARI DE TARRAGONA</a:t>
            </a:r>
            <a:endParaRPr lang="es-ES" sz="1800" i="1" dirty="0"/>
          </a:p>
          <a:p>
            <a:pPr marL="0" indent="0">
              <a:buNone/>
            </a:pPr>
            <a:endParaRPr lang="es-ES" sz="18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AACD962-9DF6-43CD-9BB9-CA04148DF0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307" y="4911537"/>
            <a:ext cx="3293383" cy="1946463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617DF96-8221-41B5-BFC5-F20194FA03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7001" y="5026639"/>
            <a:ext cx="3334042" cy="171625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0A5A5E96-5BE4-43C2-9389-8605E9F543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1354" y="5026639"/>
            <a:ext cx="3050204" cy="171625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590CBB49-0013-4095-BAA1-E24AC22FAC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61354" y="2832905"/>
            <a:ext cx="3659663" cy="2078632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77BEE48B-BA87-48FA-AD82-EA7CAB9C09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87511" y="383349"/>
            <a:ext cx="2024047" cy="12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500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0"/>
                <a:lumOff val="100000"/>
              </a:schemeClr>
            </a:gs>
            <a:gs pos="83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ln w="19050"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pPr algn="ctr"/>
            <a:r>
              <a:rPr lang="es-ES" sz="3200" b="1" dirty="0">
                <a:solidFill>
                  <a:schemeClr val="accent2"/>
                </a:solidFill>
                <a:latin typeface="+mn-lt"/>
              </a:rPr>
              <a:t>WEB -XARXES SOCIALS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02DC73B-A11F-4EDB-93C7-FC4AA9B49F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es-ES" sz="1800" dirty="0"/>
              <a:t>	</a:t>
            </a:r>
            <a:r>
              <a:rPr lang="es-ES" sz="1800" b="1" dirty="0"/>
              <a:t>WEB</a:t>
            </a:r>
          </a:p>
          <a:p>
            <a:pPr marL="457200" lvl="1" indent="0">
              <a:buNone/>
            </a:pPr>
            <a:r>
              <a:rPr lang="ca-ES" sz="1800" dirty="0"/>
              <a:t> 		9173 visitants - 18442 visites</a:t>
            </a:r>
          </a:p>
          <a:p>
            <a:pPr marL="457200" lvl="1" indent="0">
              <a:buNone/>
            </a:pPr>
            <a:r>
              <a:rPr lang="ca-ES" sz="1800" dirty="0"/>
              <a:t>	</a:t>
            </a:r>
            <a:r>
              <a:rPr lang="ca-ES" sz="1800" b="1" dirty="0"/>
              <a:t>FACEBOOK</a:t>
            </a:r>
          </a:p>
          <a:p>
            <a:pPr marL="457200" lvl="1" indent="0">
              <a:buNone/>
            </a:pPr>
            <a:r>
              <a:rPr lang="ca-ES" sz="1800" dirty="0"/>
              <a:t>	 	378 seguidors - 349 publicacions - 18499 visites</a:t>
            </a:r>
          </a:p>
          <a:p>
            <a:pPr marL="457200" lvl="1" indent="0">
              <a:buNone/>
            </a:pPr>
            <a:r>
              <a:rPr lang="ca-ES" sz="1800" dirty="0"/>
              <a:t>	</a:t>
            </a:r>
            <a:r>
              <a:rPr lang="ca-ES" sz="1800" b="1" dirty="0"/>
              <a:t>TWITTER</a:t>
            </a:r>
          </a:p>
          <a:p>
            <a:pPr marL="914400" lvl="2" indent="0">
              <a:buNone/>
            </a:pPr>
            <a:r>
              <a:rPr lang="ca-ES" sz="1800" dirty="0"/>
              <a:t>	160 seguidors -109 publicacions -18044 visites</a:t>
            </a:r>
          </a:p>
          <a:p>
            <a:pPr marL="914400" lvl="2" indent="0">
              <a:buNone/>
            </a:pPr>
            <a:r>
              <a:rPr lang="ca-ES" sz="1800" b="1" dirty="0"/>
              <a:t>INSTAGRAM</a:t>
            </a:r>
          </a:p>
          <a:p>
            <a:pPr marL="914400" lvl="2" indent="0">
              <a:buNone/>
            </a:pPr>
            <a:r>
              <a:rPr lang="ca-ES" sz="1800" dirty="0"/>
              <a:t>                  101 seguidors -  80 publicacions</a:t>
            </a:r>
          </a:p>
          <a:p>
            <a:pPr lvl="1"/>
            <a:endParaRPr lang="ca-ES" sz="1400" dirty="0"/>
          </a:p>
          <a:p>
            <a:pPr marL="457200" lvl="1" indent="0">
              <a:buNone/>
            </a:pPr>
            <a:endParaRPr lang="ca-ES" sz="1800" dirty="0"/>
          </a:p>
          <a:p>
            <a:pPr marL="457200" lvl="1" indent="0">
              <a:buNone/>
            </a:pPr>
            <a:endParaRPr lang="ca-ES" sz="1800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78CAC81-8EF5-4515-B990-3F59AADC9D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0314" y="4653786"/>
            <a:ext cx="4979963" cy="1658114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281CA3B4-62B2-4417-84FB-CB55EA4F80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9323" y="403680"/>
            <a:ext cx="2024047" cy="12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479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2000">
              <a:schemeClr val="accent2">
                <a:lumMod val="0"/>
                <a:lumOff val="100000"/>
              </a:schemeClr>
            </a:gs>
            <a:gs pos="81000">
              <a:schemeClr val="accent2">
                <a:lumMod val="0"/>
                <a:lumOff val="100000"/>
              </a:schemeClr>
            </a:gs>
            <a:gs pos="98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506662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4400" b="1" dirty="0">
                <a:solidFill>
                  <a:schemeClr val="accent2"/>
                </a:solidFill>
              </a:rPr>
              <a:t>4.     RENOVACIÓ CÀRRECS JUNTA DIRECTIVA</a:t>
            </a:r>
            <a:endParaRPr lang="es-ES" sz="4400" dirty="0">
              <a:solidFill>
                <a:schemeClr val="accent2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A71C53C-D892-4569-B255-77C9EFBE04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3976" y="4057437"/>
            <a:ext cx="2024047" cy="12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206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2000">
              <a:schemeClr val="accent2">
                <a:lumMod val="0"/>
                <a:lumOff val="100000"/>
              </a:schemeClr>
            </a:gs>
            <a:gs pos="81000">
              <a:schemeClr val="accent2">
                <a:lumMod val="0"/>
                <a:lumOff val="100000"/>
              </a:schemeClr>
            </a:gs>
            <a:gs pos="98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506662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4400" b="1" dirty="0">
                <a:solidFill>
                  <a:schemeClr val="accent2"/>
                </a:solidFill>
              </a:rPr>
              <a:t>5.     OBJECTIUS I ACTIVITATS 2019 </a:t>
            </a:r>
            <a:endParaRPr lang="es-ES" sz="4400" dirty="0">
              <a:solidFill>
                <a:schemeClr val="accent2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6334A78-EBFC-4C64-B001-1DC9A51DD4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3976" y="4057437"/>
            <a:ext cx="2024047" cy="12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59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0"/>
                <a:lumOff val="100000"/>
              </a:schemeClr>
            </a:gs>
            <a:gs pos="83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ln w="19050"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r>
              <a:rPr lang="es-ES" sz="3200" b="1" dirty="0">
                <a:solidFill>
                  <a:schemeClr val="accent2"/>
                </a:solidFill>
                <a:latin typeface="+mn-lt"/>
              </a:rPr>
              <a:t>                           OBJECTIUS 2019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s-E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Augmentar el número </a:t>
            </a:r>
            <a:r>
              <a:rPr lang="es-ES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xerrades</a:t>
            </a:r>
            <a:r>
              <a:rPr lang="es-E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sobre la </a:t>
            </a:r>
            <a:r>
              <a:rPr lang="es-ES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prevenció</a:t>
            </a:r>
            <a:r>
              <a:rPr lang="es-E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les </a:t>
            </a:r>
            <a:r>
              <a:rPr lang="es-ES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malalties</a:t>
            </a:r>
            <a:r>
              <a:rPr lang="es-E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hepàtiques</a:t>
            </a:r>
            <a:r>
              <a:rPr lang="es-E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la </a:t>
            </a:r>
            <a:r>
              <a:rPr lang="es-ES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donació</a:t>
            </a:r>
            <a:r>
              <a:rPr lang="es-E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d’òrgans</a:t>
            </a:r>
            <a:r>
              <a:rPr lang="es-E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s-ES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Població</a:t>
            </a:r>
            <a:r>
              <a:rPr lang="es-E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prioritzada</a:t>
            </a:r>
            <a:r>
              <a:rPr lang="es-E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s-ES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gent</a:t>
            </a:r>
            <a:r>
              <a:rPr lang="es-E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jove</a:t>
            </a:r>
            <a:endParaRPr lang="es-E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Realitzar</a:t>
            </a:r>
            <a:r>
              <a:rPr lang="es-E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activitats</a:t>
            </a:r>
            <a:r>
              <a:rPr lang="es-E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culturals</a:t>
            </a:r>
            <a:endParaRPr lang="es-E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Presència</a:t>
            </a:r>
            <a:r>
              <a:rPr lang="es-E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 totes les </a:t>
            </a:r>
            <a:r>
              <a:rPr lang="es-ES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fires</a:t>
            </a:r>
            <a:r>
              <a:rPr lang="es-E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s-ES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salut</a:t>
            </a:r>
            <a:r>
              <a:rPr lang="es-E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</a:t>
            </a:r>
            <a:r>
              <a:rPr lang="es-E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l’AMTHC</a:t>
            </a:r>
            <a:r>
              <a:rPr lang="es-E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té </a:t>
            </a:r>
            <a:r>
              <a:rPr lang="es-ES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delegacions</a:t>
            </a:r>
            <a:endParaRPr lang="es-E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Captació</a:t>
            </a:r>
            <a:r>
              <a:rPr lang="es-E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s-ES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nous</a:t>
            </a:r>
            <a:r>
              <a:rPr lang="es-E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voluntaris</a:t>
            </a:r>
            <a:r>
              <a:rPr lang="es-E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/es i </a:t>
            </a:r>
            <a:r>
              <a:rPr lang="es-ES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associats</a:t>
            </a:r>
            <a:r>
              <a:rPr lang="es-E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/des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Augmentar la </a:t>
            </a:r>
            <a:r>
              <a:rPr lang="ca-E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col·laboració </a:t>
            </a:r>
            <a:r>
              <a:rPr lang="es-ES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amb</a:t>
            </a:r>
            <a:r>
              <a:rPr lang="es-E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els</a:t>
            </a:r>
            <a:r>
              <a:rPr lang="es-E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professionals</a:t>
            </a:r>
            <a:r>
              <a:rPr lang="es-E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dels</a:t>
            </a:r>
            <a:r>
              <a:rPr lang="es-E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hospitals</a:t>
            </a:r>
            <a:r>
              <a:rPr lang="es-E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les </a:t>
            </a:r>
            <a:r>
              <a:rPr lang="es-ES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Facultats</a:t>
            </a:r>
            <a:r>
              <a:rPr lang="es-E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Medicina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Acompliment</a:t>
            </a:r>
            <a:r>
              <a:rPr lang="es-E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dels</a:t>
            </a:r>
            <a:r>
              <a:rPr lang="es-E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protocols</a:t>
            </a:r>
            <a:r>
              <a:rPr lang="es-E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es-ES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procediments</a:t>
            </a:r>
            <a:r>
              <a:rPr lang="es-E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del </a:t>
            </a:r>
            <a:r>
              <a:rPr lang="es-ES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voluntariat</a:t>
            </a:r>
            <a:endParaRPr lang="es-E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es-ES" sz="1100" dirty="0">
              <a:solidFill>
                <a:srgbClr val="000000"/>
              </a:solidFill>
            </a:endParaRPr>
          </a:p>
          <a:p>
            <a:pPr marL="0" lvl="0" indent="0">
              <a:buNone/>
            </a:pPr>
            <a:endParaRPr lang="es-ES" sz="1100" dirty="0">
              <a:solidFill>
                <a:srgbClr val="000000"/>
              </a:solidFill>
            </a:endParaRPr>
          </a:p>
          <a:p>
            <a:pPr marL="0" lvl="0" indent="0">
              <a:buNone/>
            </a:pPr>
            <a:endParaRPr lang="es-ES" sz="1100" dirty="0">
              <a:solidFill>
                <a:srgbClr val="000000"/>
              </a:solidFill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E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A14BF7B5-A11B-4E4A-95C1-0833108F5D44}"/>
              </a:ext>
            </a:extLst>
          </p:cNvPr>
          <p:cNvSpPr/>
          <p:nvPr/>
        </p:nvSpPr>
        <p:spPr>
          <a:xfrm>
            <a:off x="3048000" y="-187374"/>
            <a:ext cx="6096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9EF2255-353C-4008-8759-6B644578DF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4099" y="403012"/>
            <a:ext cx="2024047" cy="12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969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0"/>
                <a:lumOff val="100000"/>
              </a:schemeClr>
            </a:gs>
            <a:gs pos="83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ln w="19050"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r>
              <a:rPr lang="es-ES" sz="3200" b="1" dirty="0">
                <a:solidFill>
                  <a:schemeClr val="accent2"/>
                </a:solidFill>
                <a:latin typeface="+mn-lt"/>
              </a:rPr>
              <a:t>                           OBJECTIUS 2019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Web i </a:t>
            </a:r>
            <a:r>
              <a:rPr lang="es-ES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xarxes</a:t>
            </a:r>
            <a:r>
              <a:rPr lang="es-E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socials</a:t>
            </a:r>
            <a:r>
              <a:rPr lang="es-E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s-ES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millorar</a:t>
            </a:r>
            <a:r>
              <a:rPr lang="es-E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contingut</a:t>
            </a:r>
            <a:r>
              <a:rPr lang="es-E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es-ES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visibilitat</a:t>
            </a:r>
            <a:endParaRPr lang="es-E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Mantenir</a:t>
            </a:r>
            <a:r>
              <a:rPr lang="es-E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subvenció</a:t>
            </a:r>
            <a:r>
              <a:rPr lang="es-E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Benestar</a:t>
            </a:r>
            <a:r>
              <a:rPr lang="es-E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Social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Estudiar </a:t>
            </a:r>
            <a:r>
              <a:rPr lang="es-ES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canvi</a:t>
            </a:r>
            <a:r>
              <a:rPr lang="es-E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d’ubicació</a:t>
            </a:r>
            <a:r>
              <a:rPr lang="es-E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d’un</a:t>
            </a:r>
            <a:r>
              <a:rPr lang="es-E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pis </a:t>
            </a:r>
            <a:r>
              <a:rPr lang="es-ES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d’acollida</a:t>
            </a:r>
            <a:endParaRPr lang="es-E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Contactar </a:t>
            </a:r>
            <a:r>
              <a:rPr lang="es-ES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amb</a:t>
            </a:r>
            <a:r>
              <a:rPr lang="es-E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les </a:t>
            </a:r>
            <a:r>
              <a:rPr lang="es-ES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farmacèutiques</a:t>
            </a:r>
            <a:r>
              <a:rPr lang="es-E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 cercar noves </a:t>
            </a:r>
            <a:r>
              <a:rPr lang="es-ES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subvencions</a:t>
            </a:r>
            <a:r>
              <a:rPr lang="es-E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S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fent</a:t>
            </a:r>
            <a:r>
              <a:rPr lang="es-E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difusió</a:t>
            </a:r>
            <a:r>
              <a:rPr lang="es-E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dels</a:t>
            </a:r>
            <a:r>
              <a:rPr lang="es-E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nostres</a:t>
            </a:r>
            <a:r>
              <a:rPr lang="es-E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projectes</a:t>
            </a:r>
            <a:r>
              <a:rPr lang="es-E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lvl="3">
              <a:lnSpc>
                <a:spcPct val="107000"/>
              </a:lnSpc>
              <a:spcAft>
                <a:spcPts val="800"/>
              </a:spcAft>
            </a:pPr>
            <a:r>
              <a:rPr lang="es-E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Xerrades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s-E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estudiants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d’IES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es-E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Batxillerat</a:t>
            </a:r>
            <a:endParaRPr lang="es-E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3">
              <a:lnSpc>
                <a:spcPct val="107000"/>
              </a:lnSpc>
              <a:spcAft>
                <a:spcPts val="800"/>
              </a:spcAft>
            </a:pP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Web</a:t>
            </a:r>
          </a:p>
          <a:p>
            <a:pPr lvl="3">
              <a:lnSpc>
                <a:spcPct val="107000"/>
              </a:lnSpc>
              <a:spcAft>
                <a:spcPts val="800"/>
              </a:spcAft>
            </a:pPr>
            <a:r>
              <a:rPr lang="es-E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Tras-plantar</a:t>
            </a:r>
            <a:endParaRPr lang="es-E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3">
              <a:lnSpc>
                <a:spcPct val="107000"/>
              </a:lnSpc>
              <a:spcAft>
                <a:spcPts val="800"/>
              </a:spcAft>
            </a:pP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tren de la vida</a:t>
            </a:r>
          </a:p>
          <a:p>
            <a:pPr lvl="3">
              <a:lnSpc>
                <a:spcPct val="107000"/>
              </a:lnSpc>
              <a:spcAft>
                <a:spcPts val="800"/>
              </a:spcAft>
            </a:pPr>
            <a:r>
              <a:rPr lang="es-E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Suport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psicològic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 </a:t>
            </a:r>
            <a:r>
              <a:rPr lang="es-E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els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pisos </a:t>
            </a:r>
            <a:r>
              <a:rPr lang="es-E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d’acollida</a:t>
            </a:r>
            <a:endParaRPr lang="es-E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A14BF7B5-A11B-4E4A-95C1-0833108F5D44}"/>
              </a:ext>
            </a:extLst>
          </p:cNvPr>
          <p:cNvSpPr/>
          <p:nvPr/>
        </p:nvSpPr>
        <p:spPr>
          <a:xfrm>
            <a:off x="3048000" y="-187374"/>
            <a:ext cx="6096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9EF2255-353C-4008-8759-6B644578DF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9088" y="403012"/>
            <a:ext cx="2024047" cy="12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357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0"/>
                <a:lumOff val="100000"/>
              </a:schemeClr>
            </a:gs>
            <a:gs pos="83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ln w="19050"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pPr algn="ctr"/>
            <a:r>
              <a:rPr lang="es-ES" sz="3200" b="1" dirty="0">
                <a:solidFill>
                  <a:schemeClr val="accent2"/>
                </a:solidFill>
                <a:latin typeface="+mn-lt"/>
              </a:rPr>
              <a:t>PROPERES ACTIVITATS 2019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199" y="1825624"/>
            <a:ext cx="11175609" cy="5032375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23 </a:t>
            </a:r>
            <a:r>
              <a:rPr lang="es-ES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d’abril</a:t>
            </a:r>
            <a:r>
              <a:rPr lang="es-E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s-E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Diada Sant Jordi (Fabra i Puig - Barcelona / Terrassa)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27 </a:t>
            </a:r>
            <a:r>
              <a:rPr lang="es-ES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d’abril</a:t>
            </a:r>
            <a:r>
              <a:rPr lang="es-E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s-E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Fira</a:t>
            </a:r>
            <a:r>
              <a:rPr lang="es-E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del </a:t>
            </a:r>
            <a:r>
              <a:rPr lang="es-E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Voluntariat</a:t>
            </a:r>
            <a:r>
              <a:rPr lang="es-E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s-E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Plaça</a:t>
            </a:r>
            <a:r>
              <a:rPr lang="es-E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Catalunya - Girona)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17,18,19 de </a:t>
            </a:r>
            <a:r>
              <a:rPr lang="es-ES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maig</a:t>
            </a:r>
            <a:r>
              <a:rPr lang="es-E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s-E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Fires</a:t>
            </a:r>
            <a:r>
              <a:rPr lang="es-E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s-E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Maig</a:t>
            </a:r>
            <a:r>
              <a:rPr lang="es-E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s-E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Recinte</a:t>
            </a:r>
            <a:r>
              <a:rPr lang="es-E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Firal</a:t>
            </a:r>
            <a:r>
              <a:rPr lang="es-E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Vilafranca del Penedès)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22 de </a:t>
            </a:r>
            <a:r>
              <a:rPr lang="es-ES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maig</a:t>
            </a:r>
            <a:r>
              <a:rPr lang="es-E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s-E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Fòrum</a:t>
            </a:r>
            <a:r>
              <a:rPr lang="es-E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les </a:t>
            </a:r>
            <a:r>
              <a:rPr lang="es-E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malalties</a:t>
            </a:r>
            <a:r>
              <a:rPr lang="es-E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hepàtiques</a:t>
            </a:r>
            <a:r>
              <a:rPr lang="es-E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s-E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Ateneu</a:t>
            </a:r>
            <a:r>
              <a:rPr lang="es-E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L’Harmonia</a:t>
            </a:r>
            <a:r>
              <a:rPr lang="es-E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Barcelona)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de </a:t>
            </a:r>
            <a:r>
              <a:rPr lang="es-ES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juny</a:t>
            </a:r>
            <a:r>
              <a:rPr lang="es-E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s-E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Bus de la </a:t>
            </a:r>
            <a:r>
              <a:rPr lang="es-E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sang</a:t>
            </a:r>
            <a:r>
              <a:rPr lang="es-E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s-E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Barri</a:t>
            </a:r>
            <a:r>
              <a:rPr lang="es-E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Sants - Barcelona)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de </a:t>
            </a:r>
            <a:r>
              <a:rPr lang="es-ES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juny</a:t>
            </a:r>
            <a:r>
              <a:rPr lang="es-E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s-E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Caminada </a:t>
            </a:r>
            <a:r>
              <a:rPr lang="es-E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d’agraïment</a:t>
            </a:r>
            <a:r>
              <a:rPr lang="es-E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al </a:t>
            </a:r>
            <a:r>
              <a:rPr lang="es-E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Donant</a:t>
            </a:r>
            <a:r>
              <a:rPr lang="es-E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(La Pedrera/Sagrada </a:t>
            </a:r>
            <a:r>
              <a:rPr lang="es-E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Família</a:t>
            </a:r>
            <a:r>
              <a:rPr lang="es-E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Barcelona)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 de </a:t>
            </a:r>
            <a:r>
              <a:rPr lang="es-ES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juny</a:t>
            </a:r>
            <a:r>
              <a:rPr lang="es-E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s-E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 del </a:t>
            </a:r>
            <a:r>
              <a:rPr lang="es-E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Donant</a:t>
            </a:r>
            <a:r>
              <a:rPr lang="es-E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s-E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arreu</a:t>
            </a:r>
            <a:r>
              <a:rPr lang="es-E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Catalunya)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 de </a:t>
            </a:r>
            <a:r>
              <a:rPr lang="es-ES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juny</a:t>
            </a:r>
            <a:r>
              <a:rPr lang="es-E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s-E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Trobada</a:t>
            </a:r>
            <a:r>
              <a:rPr lang="es-E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s-E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socis</a:t>
            </a:r>
            <a:r>
              <a:rPr lang="es-E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(Hospital </a:t>
            </a:r>
            <a:r>
              <a:rPr lang="es-E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Clínic</a:t>
            </a:r>
            <a:r>
              <a:rPr lang="es-E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Barcelona)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s-E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s-E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B0B4FB4-B825-4276-8001-0FB7558FB4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5471" y="394225"/>
            <a:ext cx="2024047" cy="12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833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2000">
              <a:schemeClr val="accent2">
                <a:lumMod val="0"/>
                <a:lumOff val="100000"/>
              </a:schemeClr>
            </a:gs>
            <a:gs pos="81000">
              <a:schemeClr val="accent2">
                <a:lumMod val="0"/>
                <a:lumOff val="100000"/>
              </a:schemeClr>
            </a:gs>
            <a:gs pos="98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506662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4400" b="1" dirty="0">
                <a:solidFill>
                  <a:schemeClr val="accent2"/>
                </a:solidFill>
              </a:rPr>
              <a:t>6.     TORN D’INTERVENCIONS I PREGUNTES. </a:t>
            </a:r>
            <a:endParaRPr lang="es-ES" sz="4400" dirty="0">
              <a:solidFill>
                <a:schemeClr val="accent2"/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4BA5D5F-A5F6-4DD8-957A-1A88B42894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2987" y="3429000"/>
            <a:ext cx="2486025" cy="18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019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2000">
              <a:schemeClr val="accent2">
                <a:lumMod val="0"/>
                <a:lumOff val="100000"/>
              </a:schemeClr>
            </a:gs>
            <a:gs pos="81000">
              <a:schemeClr val="accent2">
                <a:lumMod val="0"/>
                <a:lumOff val="100000"/>
              </a:schemeClr>
            </a:gs>
            <a:gs pos="98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41764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4400" b="1" dirty="0">
                <a:solidFill>
                  <a:schemeClr val="accent2"/>
                </a:solidFill>
              </a:rPr>
              <a:t>LOTERIA DE NADAL 2020</a:t>
            </a:r>
            <a:endParaRPr lang="es-ES" sz="4400" dirty="0">
              <a:solidFill>
                <a:schemeClr val="accent2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39001B3-F3E7-4439-9E8D-B4BE391DC0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676746"/>
            <a:ext cx="5522640" cy="1916356"/>
          </a:xfrm>
          <a:prstGeom prst="rect">
            <a:avLst/>
          </a:prstGeom>
        </p:spPr>
      </p:pic>
      <p:pic>
        <p:nvPicPr>
          <p:cNvPr id="5" name="Imagen 4" descr="Imagen que contiene texto, señal&#10;&#10;Descripción generada automáticamente">
            <a:extLst>
              <a:ext uri="{FF2B5EF4-FFF2-40B4-BE49-F238E27FC236}">
                <a16:creationId xmlns:a16="http://schemas.microsoft.com/office/drawing/2014/main" id="{F44235FF-CCDB-45DF-975D-2FF0BDC8E4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852" y="1255371"/>
            <a:ext cx="3390688" cy="5023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885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0"/>
                <a:lumOff val="100000"/>
              </a:schemeClr>
            </a:gs>
            <a:gs pos="83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ln w="19050"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r>
              <a:rPr lang="es-ES" sz="3200" b="1" i="1" dirty="0" err="1">
                <a:solidFill>
                  <a:schemeClr val="accent2"/>
                </a:solidFill>
                <a:latin typeface="+mn-lt"/>
              </a:rPr>
              <a:t>Moltes</a:t>
            </a:r>
            <a:r>
              <a:rPr lang="es-ES" sz="3200" b="1" i="1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s-ES" sz="3200" b="1" i="1" dirty="0" err="1">
                <a:solidFill>
                  <a:schemeClr val="accent2"/>
                </a:solidFill>
                <a:latin typeface="+mn-lt"/>
              </a:rPr>
              <a:t>gràcies</a:t>
            </a:r>
            <a:r>
              <a:rPr lang="es-ES" sz="3200" b="1" i="1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s-ES" sz="3200" b="1" i="1" dirty="0" err="1">
                <a:solidFill>
                  <a:schemeClr val="accent2"/>
                </a:solidFill>
                <a:latin typeface="+mn-lt"/>
              </a:rPr>
              <a:t>als</a:t>
            </a:r>
            <a:r>
              <a:rPr lang="es-ES" sz="3200" b="1" i="1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s-ES" sz="3200" b="1" i="1" dirty="0" err="1">
                <a:solidFill>
                  <a:schemeClr val="accent2"/>
                </a:solidFill>
                <a:latin typeface="+mn-lt"/>
              </a:rPr>
              <a:t>nostres</a:t>
            </a:r>
            <a:r>
              <a:rPr lang="es-ES" sz="3200" b="1" i="1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s-ES" sz="3200" b="1" i="1" dirty="0" err="1">
                <a:solidFill>
                  <a:schemeClr val="accent2"/>
                </a:solidFill>
                <a:latin typeface="+mn-lt"/>
              </a:rPr>
              <a:t>col.laboradors</a:t>
            </a:r>
            <a:r>
              <a:rPr lang="es-ES" sz="3200" b="1" i="1" dirty="0">
                <a:solidFill>
                  <a:schemeClr val="accent2"/>
                </a:solidFill>
                <a:latin typeface="+mn-lt"/>
              </a:rPr>
              <a:t>…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199" y="1825624"/>
            <a:ext cx="11175609" cy="5032375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a-E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Col·laboradors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s-E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s-E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0CCB53A-ECE7-4958-9584-16629BB8C2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6763" y="3527179"/>
            <a:ext cx="1773036" cy="117996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C2BC56B-0576-42DE-B2B7-E19B0985BF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1738" y="2507952"/>
            <a:ext cx="1609483" cy="71329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6A22A453-AAC1-4438-9E07-F08AF86D15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363290"/>
            <a:ext cx="1713124" cy="94496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426BFE8-7CE3-495F-8E35-0616711AA5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82207" y="3330822"/>
            <a:ext cx="1152244" cy="999831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4F9E061C-772C-4C47-BBB9-EF395CC939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64132" y="3636755"/>
            <a:ext cx="1511939" cy="1005927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481E660-F500-4020-85DD-5036AB3DB6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05270" y="5268573"/>
            <a:ext cx="1889924" cy="8779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3B35AB5-0BE2-464E-90B6-66551343FA0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13368" y="1740613"/>
            <a:ext cx="1889923" cy="1882016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4276C326-B41D-40FA-8F58-B7D08EC3288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00345" y="5219598"/>
            <a:ext cx="1908213" cy="835224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714F4A98-EF9A-4C95-AEA9-FC55DC9A1BC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59930" y="5164873"/>
            <a:ext cx="1676544" cy="1005927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C91C49CE-B3E9-4766-81B8-C430EA81417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54635" y="3752137"/>
            <a:ext cx="2563323" cy="595352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F230D6DB-3422-4A93-846E-D48BEC066C1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59930" y="2286335"/>
            <a:ext cx="1773036" cy="1243771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5AF43B9D-8D25-4F57-83C1-36A345C9396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191267" y="407545"/>
            <a:ext cx="2024047" cy="12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99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000">
              <a:schemeClr val="accent2">
                <a:lumMod val="0"/>
                <a:lumOff val="100000"/>
              </a:schemeClr>
            </a:gs>
            <a:gs pos="76000">
              <a:schemeClr val="accent2">
                <a:lumMod val="0"/>
                <a:lumOff val="100000"/>
              </a:schemeClr>
            </a:gs>
            <a:gs pos="98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03780" y="2982889"/>
            <a:ext cx="9144000" cy="2393240"/>
          </a:xfrm>
          <a:ln w="19050"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br>
              <a:rPr lang="es-ES" sz="3200" b="1" dirty="0">
                <a:solidFill>
                  <a:schemeClr val="accent2"/>
                </a:solidFill>
                <a:latin typeface="+mn-lt"/>
              </a:rPr>
            </a:br>
            <a:br>
              <a:rPr lang="es-ES" sz="3200" b="1" dirty="0">
                <a:solidFill>
                  <a:schemeClr val="accent2"/>
                </a:solidFill>
                <a:latin typeface="+mn-lt"/>
              </a:rPr>
            </a:br>
            <a:r>
              <a:rPr lang="es-ES" sz="4900" b="1" dirty="0">
                <a:solidFill>
                  <a:schemeClr val="accent2"/>
                </a:solidFill>
                <a:latin typeface="+mn-lt"/>
              </a:rPr>
              <a:t>2.    PRESENTACIÓ  COMPTES 2018</a:t>
            </a:r>
            <a:br>
              <a:rPr lang="es-ES" sz="4900" b="1" dirty="0">
                <a:solidFill>
                  <a:schemeClr val="accent2"/>
                </a:solidFill>
                <a:latin typeface="+mn-lt"/>
              </a:rPr>
            </a:br>
            <a:r>
              <a:rPr lang="es-ES" sz="4900" b="1" dirty="0">
                <a:solidFill>
                  <a:schemeClr val="accent2"/>
                </a:solidFill>
                <a:latin typeface="+mn-lt"/>
              </a:rPr>
              <a:t> I </a:t>
            </a:r>
            <a:br>
              <a:rPr lang="es-ES" sz="4900" b="1" dirty="0">
                <a:solidFill>
                  <a:schemeClr val="accent2"/>
                </a:solidFill>
                <a:latin typeface="+mn-lt"/>
              </a:rPr>
            </a:br>
            <a:r>
              <a:rPr lang="es-ES" sz="4900" b="1" dirty="0">
                <a:solidFill>
                  <a:schemeClr val="accent2"/>
                </a:solidFill>
                <a:latin typeface="+mn-lt"/>
              </a:rPr>
              <a:t>PRESSUPOST 2019</a:t>
            </a:r>
            <a:br>
              <a:rPr lang="es-ES" sz="4900" b="1" dirty="0">
                <a:solidFill>
                  <a:schemeClr val="accent2"/>
                </a:solidFill>
                <a:latin typeface="+mn-lt"/>
              </a:rPr>
            </a:br>
            <a:br>
              <a:rPr lang="es-ES" sz="4900" b="1" dirty="0">
                <a:solidFill>
                  <a:schemeClr val="accent2"/>
                </a:solidFill>
                <a:latin typeface="+mn-lt"/>
              </a:rPr>
            </a:br>
            <a:endParaRPr lang="es-ES" sz="4900" b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-550984" y="3720367"/>
            <a:ext cx="9144000" cy="1655762"/>
          </a:xfrm>
        </p:spPr>
        <p:txBody>
          <a:bodyPr/>
          <a:lstStyle/>
          <a:p>
            <a:endParaRPr lang="es-ES" dirty="0"/>
          </a:p>
          <a:p>
            <a:endParaRPr lang="es-ES" dirty="0"/>
          </a:p>
          <a:p>
            <a:endParaRPr lang="es-ES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1E76D1A5-2B98-4A64-93A6-76B558152D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3976" y="4548248"/>
            <a:ext cx="2024047" cy="12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823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6073" y="433545"/>
            <a:ext cx="11139854" cy="1689540"/>
          </a:xfrm>
          <a:solidFill>
            <a:schemeClr val="accent4"/>
          </a:solidFill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br>
              <a:rPr lang="en-US" sz="1400" b="1" i="1" dirty="0">
                <a:solidFill>
                  <a:srgbClr val="FFFFFF"/>
                </a:solidFill>
              </a:rPr>
            </a:br>
            <a:br>
              <a:rPr lang="en-US" sz="1400" b="1" i="1" dirty="0">
                <a:solidFill>
                  <a:srgbClr val="FFFFFF"/>
                </a:solidFill>
              </a:rPr>
            </a:br>
            <a:br>
              <a:rPr lang="en-US" sz="1400" b="1" i="1" dirty="0">
                <a:solidFill>
                  <a:srgbClr val="FFFFFF"/>
                </a:solidFill>
              </a:rPr>
            </a:br>
            <a:br>
              <a:rPr lang="en-US" sz="1400" b="1" i="1" dirty="0">
                <a:solidFill>
                  <a:srgbClr val="FFFFFF"/>
                </a:solidFill>
              </a:rPr>
            </a:br>
            <a:br>
              <a:rPr lang="en-US" sz="1400" b="1" i="1" dirty="0">
                <a:solidFill>
                  <a:srgbClr val="FFFFFF"/>
                </a:solidFill>
              </a:rPr>
            </a:br>
            <a:br>
              <a:rPr lang="en-US" sz="1400" b="1" i="1" dirty="0">
                <a:solidFill>
                  <a:srgbClr val="FFFFFF"/>
                </a:solidFill>
              </a:rPr>
            </a:br>
            <a:br>
              <a:rPr lang="en-US" sz="1400" b="1" i="1" dirty="0">
                <a:solidFill>
                  <a:srgbClr val="FFFFFF"/>
                </a:solidFill>
              </a:rPr>
            </a:br>
            <a:br>
              <a:rPr lang="en-US" sz="1400" b="1" i="1" dirty="0">
                <a:solidFill>
                  <a:srgbClr val="FFFFFF"/>
                </a:solidFill>
              </a:rPr>
            </a:br>
            <a:br>
              <a:rPr lang="en-US" sz="1400" b="1" i="1" dirty="0">
                <a:solidFill>
                  <a:srgbClr val="FFFFFF"/>
                </a:solidFill>
              </a:rPr>
            </a:br>
            <a:br>
              <a:rPr lang="en-US" sz="1400" b="1" i="1" dirty="0">
                <a:solidFill>
                  <a:srgbClr val="FFFFFF"/>
                </a:solidFill>
              </a:rPr>
            </a:br>
            <a:br>
              <a:rPr lang="en-US" sz="1400" b="1" i="1" dirty="0">
                <a:solidFill>
                  <a:srgbClr val="FFFFFF"/>
                </a:solidFill>
              </a:rPr>
            </a:br>
            <a:br>
              <a:rPr lang="en-US" sz="1400" b="1" i="1" dirty="0">
                <a:solidFill>
                  <a:srgbClr val="FFFFFF"/>
                </a:solidFill>
              </a:rPr>
            </a:br>
            <a:br>
              <a:rPr lang="en-US" sz="1400" b="1" i="1" dirty="0">
                <a:solidFill>
                  <a:srgbClr val="FFFFFF"/>
                </a:solidFill>
              </a:rPr>
            </a:br>
            <a:br>
              <a:rPr lang="en-US" sz="1400" b="1" i="1" dirty="0">
                <a:solidFill>
                  <a:srgbClr val="FFFFFF"/>
                </a:solidFill>
              </a:rPr>
            </a:br>
            <a:br>
              <a:rPr lang="en-US" sz="1400" b="1" i="1" dirty="0">
                <a:solidFill>
                  <a:srgbClr val="FFFFFF"/>
                </a:solidFill>
              </a:rPr>
            </a:br>
            <a:br>
              <a:rPr lang="en-US" sz="1400" b="1" i="1" dirty="0">
                <a:solidFill>
                  <a:srgbClr val="FFFFFF"/>
                </a:solidFill>
              </a:rPr>
            </a:br>
            <a:br>
              <a:rPr lang="en-US" sz="1400" b="1" i="1" dirty="0">
                <a:solidFill>
                  <a:srgbClr val="FFFFFF"/>
                </a:solidFill>
              </a:rPr>
            </a:br>
            <a:br>
              <a:rPr lang="en-US" sz="1400" b="1" i="1" dirty="0">
                <a:solidFill>
                  <a:srgbClr val="FFFFFF"/>
                </a:solidFill>
              </a:rPr>
            </a:br>
            <a:br>
              <a:rPr lang="en-US" sz="1400" b="1" i="1" dirty="0">
                <a:solidFill>
                  <a:srgbClr val="FFFFFF"/>
                </a:solidFill>
              </a:rPr>
            </a:br>
            <a:br>
              <a:rPr lang="en-US" sz="1400" b="1" i="1" dirty="0">
                <a:solidFill>
                  <a:srgbClr val="FFFFFF"/>
                </a:solidFill>
              </a:rPr>
            </a:br>
            <a:br>
              <a:rPr lang="en-US" sz="1400" b="1" i="1" dirty="0">
                <a:solidFill>
                  <a:srgbClr val="FFFFFF"/>
                </a:solidFill>
              </a:rPr>
            </a:br>
            <a:br>
              <a:rPr lang="en-US" sz="1400" b="1" i="1" dirty="0">
                <a:solidFill>
                  <a:srgbClr val="FFFFFF"/>
                </a:solidFill>
              </a:rPr>
            </a:br>
            <a:br>
              <a:rPr lang="en-US" sz="1400" b="1" i="1" dirty="0">
                <a:solidFill>
                  <a:srgbClr val="FFFFFF"/>
                </a:solidFill>
              </a:rPr>
            </a:br>
            <a:br>
              <a:rPr lang="en-US" sz="1400" b="1" i="1" dirty="0">
                <a:solidFill>
                  <a:srgbClr val="FFFFFF"/>
                </a:solidFill>
              </a:rPr>
            </a:br>
            <a:r>
              <a:rPr lang="en-US" sz="3600" b="1" i="1" dirty="0" err="1">
                <a:solidFill>
                  <a:srgbClr val="FFFFFF"/>
                </a:solidFill>
              </a:rPr>
              <a:t>Moltes</a:t>
            </a:r>
            <a:r>
              <a:rPr lang="en-US" sz="3600" b="1" i="1" dirty="0">
                <a:solidFill>
                  <a:srgbClr val="FFFFFF"/>
                </a:solidFill>
              </a:rPr>
              <a:t> </a:t>
            </a:r>
            <a:r>
              <a:rPr lang="en-US" sz="3600" b="1" i="1" dirty="0" err="1">
                <a:solidFill>
                  <a:srgbClr val="FFFFFF"/>
                </a:solidFill>
              </a:rPr>
              <a:t>gràcies</a:t>
            </a:r>
            <a:r>
              <a:rPr lang="en-US" sz="3600" b="1" i="1" dirty="0">
                <a:solidFill>
                  <a:srgbClr val="FFFFFF"/>
                </a:solidFill>
              </a:rPr>
              <a:t> per la </a:t>
            </a:r>
            <a:r>
              <a:rPr lang="en-US" sz="3600" b="1" i="1" dirty="0" err="1">
                <a:solidFill>
                  <a:srgbClr val="FFFFFF"/>
                </a:solidFill>
              </a:rPr>
              <a:t>vostra</a:t>
            </a:r>
            <a:r>
              <a:rPr lang="en-US" sz="3600" b="1" i="1" dirty="0">
                <a:solidFill>
                  <a:srgbClr val="FFFFFF"/>
                </a:solidFill>
              </a:rPr>
              <a:t> </a:t>
            </a:r>
            <a:r>
              <a:rPr lang="en-US" sz="3600" b="1" i="1" dirty="0" err="1">
                <a:solidFill>
                  <a:srgbClr val="FFFFFF"/>
                </a:solidFill>
              </a:rPr>
              <a:t>atenció</a:t>
            </a:r>
            <a:r>
              <a:rPr lang="en-US" sz="3600" b="1" i="1" dirty="0">
                <a:solidFill>
                  <a:srgbClr val="FFFFFF"/>
                </a:solidFill>
              </a:rPr>
              <a:t> i </a:t>
            </a:r>
            <a:r>
              <a:rPr lang="en-US" sz="3600" b="1" i="1" dirty="0" err="1">
                <a:solidFill>
                  <a:srgbClr val="FFFFFF"/>
                </a:solidFill>
              </a:rPr>
              <a:t>assistència</a:t>
            </a:r>
            <a:r>
              <a:rPr lang="en-US" sz="3600" b="1" i="1" dirty="0">
                <a:solidFill>
                  <a:srgbClr val="FFFFFF"/>
                </a:solidFill>
              </a:rPr>
              <a:t>!!</a:t>
            </a:r>
            <a:br>
              <a:rPr lang="en-US" b="1" i="1" dirty="0">
                <a:solidFill>
                  <a:srgbClr val="FFFFFF"/>
                </a:solidFill>
              </a:rPr>
            </a:br>
            <a:r>
              <a:rPr lang="en-US" b="1" i="1" dirty="0">
                <a:solidFill>
                  <a:srgbClr val="FFFFFF"/>
                </a:solidFill>
              </a:rPr>
              <a:t>                                                             </a:t>
            </a:r>
            <a:r>
              <a:rPr lang="en-US" b="1" i="1" dirty="0" err="1">
                <a:solidFill>
                  <a:srgbClr val="FFFFFF"/>
                </a:solidFill>
              </a:rPr>
              <a:t>S</a:t>
            </a:r>
            <a:r>
              <a:rPr lang="en-US" sz="3600" b="1" i="1" dirty="0" err="1">
                <a:solidFill>
                  <a:srgbClr val="FFFFFF"/>
                </a:solidFill>
              </a:rPr>
              <a:t>eguim</a:t>
            </a:r>
            <a:r>
              <a:rPr lang="en-US" sz="3600" b="1" i="1" dirty="0">
                <a:solidFill>
                  <a:srgbClr val="FFFFFF"/>
                </a:solidFill>
              </a:rPr>
              <a:t> </a:t>
            </a:r>
            <a:r>
              <a:rPr lang="en-US" sz="3600" b="1" i="1" dirty="0" err="1">
                <a:solidFill>
                  <a:srgbClr val="FFFFFF"/>
                </a:solidFill>
              </a:rPr>
              <a:t>caminant</a:t>
            </a:r>
            <a:r>
              <a:rPr lang="en-US" sz="3600" b="1" i="1" dirty="0">
                <a:solidFill>
                  <a:srgbClr val="FFFFFF"/>
                </a:solidFill>
              </a:rPr>
              <a:t>….</a:t>
            </a:r>
            <a:br>
              <a:rPr lang="en-US" sz="3600" b="1" i="1" dirty="0">
                <a:solidFill>
                  <a:srgbClr val="FFFFFF"/>
                </a:solidFill>
              </a:rPr>
            </a:br>
            <a:endParaRPr lang="en-US" sz="1400" b="1" i="1" dirty="0">
              <a:solidFill>
                <a:srgbClr val="FFFFFF"/>
              </a:solidFill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DF79E0DE-E876-4D6F-A81D-E23C431284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175" r="1" b="3241"/>
          <a:stretch/>
        </p:blipFill>
        <p:spPr>
          <a:xfrm>
            <a:off x="331567" y="2882950"/>
            <a:ext cx="5455917" cy="3085373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E1A0EE9D-D1ED-4EBD-9BDE-D70C17E768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632" r="27669" b="-3"/>
          <a:stretch/>
        </p:blipFill>
        <p:spPr>
          <a:xfrm>
            <a:off x="6788851" y="2426818"/>
            <a:ext cx="4768360" cy="399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804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83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ln w="19050"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pPr algn="ctr"/>
            <a:r>
              <a:rPr lang="es-ES" sz="3200" b="1" dirty="0">
                <a:solidFill>
                  <a:schemeClr val="accent2"/>
                </a:solidFill>
                <a:latin typeface="+mn-lt"/>
              </a:rPr>
              <a:t>RESULTATS EXERCICI 2018 </a:t>
            </a:r>
            <a:br>
              <a:rPr lang="es-ES" sz="3200" b="1" dirty="0">
                <a:solidFill>
                  <a:schemeClr val="accent2"/>
                </a:solidFill>
                <a:latin typeface="+mn-lt"/>
              </a:rPr>
            </a:br>
            <a:r>
              <a:rPr lang="es-ES" sz="3200" b="1" dirty="0">
                <a:solidFill>
                  <a:schemeClr val="accent2"/>
                </a:solidFill>
                <a:latin typeface="+mn-lt"/>
              </a:rPr>
              <a:t> </a:t>
            </a:r>
            <a:endParaRPr lang="es-ES" sz="32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3B33203-149A-4D6A-891C-21CF737A29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91475"/>
          </a:xfrm>
        </p:spPr>
        <p:txBody>
          <a:bodyPr>
            <a:normAutofit lnSpcReduction="10000"/>
          </a:bodyPr>
          <a:lstStyle/>
          <a:p>
            <a:endParaRPr lang="es-ES" dirty="0"/>
          </a:p>
          <a:p>
            <a:pPr marL="0" indent="0">
              <a:buNone/>
            </a:pPr>
            <a:r>
              <a:rPr lang="es-ES" b="1" dirty="0"/>
              <a:t>INGRESSOS</a:t>
            </a:r>
            <a:r>
              <a:rPr lang="es-ES" dirty="0"/>
              <a:t>	</a:t>
            </a:r>
          </a:p>
          <a:p>
            <a:pPr marL="0" indent="0">
              <a:buNone/>
            </a:pPr>
            <a:r>
              <a:rPr lang="es-ES" dirty="0"/>
              <a:t>	        Quotes socis….………………….12.810,00</a:t>
            </a:r>
          </a:p>
          <a:p>
            <a:pPr marL="0" indent="0">
              <a:buNone/>
            </a:pPr>
            <a:r>
              <a:rPr lang="es-ES" dirty="0"/>
              <a:t>	        Fundacions…..……………………..8.600,00</a:t>
            </a:r>
          </a:p>
          <a:p>
            <a:pPr marL="0" indent="0">
              <a:buNone/>
            </a:pPr>
            <a:r>
              <a:rPr lang="es-ES" dirty="0"/>
              <a:t>                   </a:t>
            </a:r>
            <a:r>
              <a:rPr lang="ca-ES" dirty="0"/>
              <a:t>Subvencions</a:t>
            </a:r>
            <a:r>
              <a:rPr lang="es-ES" dirty="0"/>
              <a:t> </a:t>
            </a:r>
            <a:r>
              <a:rPr lang="ca-ES" dirty="0"/>
              <a:t>oficials</a:t>
            </a:r>
            <a:r>
              <a:rPr lang="es-ES" dirty="0"/>
              <a:t>…………..22.479,69</a:t>
            </a:r>
          </a:p>
          <a:p>
            <a:pPr marL="0" indent="0">
              <a:buNone/>
            </a:pPr>
            <a:r>
              <a:rPr lang="es-ES" dirty="0"/>
              <a:t>                   </a:t>
            </a:r>
            <a:r>
              <a:rPr lang="ca-ES" dirty="0"/>
              <a:t>Activitats</a:t>
            </a:r>
            <a:r>
              <a:rPr lang="es-ES" dirty="0"/>
              <a:t>……………………………..3.107,12</a:t>
            </a:r>
          </a:p>
          <a:p>
            <a:pPr marL="0" indent="0">
              <a:buNone/>
            </a:pPr>
            <a:r>
              <a:rPr lang="es-ES" dirty="0"/>
              <a:t>                   Pisos </a:t>
            </a:r>
            <a:r>
              <a:rPr lang="es-ES" dirty="0" err="1"/>
              <a:t>d’acollida</a:t>
            </a:r>
            <a:r>
              <a:rPr lang="es-ES" dirty="0"/>
              <a:t>……………........17.007,53</a:t>
            </a:r>
          </a:p>
          <a:p>
            <a:pPr marL="0" indent="0">
              <a:buNone/>
            </a:pPr>
            <a:r>
              <a:rPr lang="es-ES" dirty="0"/>
              <a:t>                   </a:t>
            </a:r>
            <a:r>
              <a:rPr lang="es-ES" dirty="0" err="1"/>
              <a:t>Donatius</a:t>
            </a:r>
            <a:r>
              <a:rPr lang="es-ES" dirty="0"/>
              <a:t> i </a:t>
            </a:r>
            <a:r>
              <a:rPr lang="es-ES" dirty="0" err="1"/>
              <a:t>altres</a:t>
            </a:r>
            <a:r>
              <a:rPr lang="es-ES" dirty="0"/>
              <a:t>………………………791,90</a:t>
            </a:r>
          </a:p>
          <a:p>
            <a:pPr marL="0" indent="0">
              <a:buNone/>
            </a:pPr>
            <a:r>
              <a:rPr lang="es-ES" dirty="0"/>
              <a:t>		           </a:t>
            </a:r>
            <a:r>
              <a:rPr lang="es-ES" b="1" dirty="0"/>
              <a:t>TOTAL……………………64.796,24	</a:t>
            </a:r>
            <a:r>
              <a:rPr lang="es-ES" dirty="0"/>
              <a:t>						</a:t>
            </a: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35A75A5-F7F2-4C8E-90B7-ACE8B07E1C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4932" y="403012"/>
            <a:ext cx="2024047" cy="12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6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83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ln w="19050"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pPr algn="ctr"/>
            <a:r>
              <a:rPr lang="es-ES" sz="3200" b="1" dirty="0">
                <a:solidFill>
                  <a:schemeClr val="accent2"/>
                </a:solidFill>
                <a:latin typeface="+mn-lt"/>
              </a:rPr>
              <a:t>INGRESSOS 2018 </a:t>
            </a:r>
            <a:br>
              <a:rPr lang="es-ES" sz="3200" b="1" dirty="0">
                <a:solidFill>
                  <a:schemeClr val="accent2"/>
                </a:solidFill>
                <a:latin typeface="+mn-lt"/>
              </a:rPr>
            </a:br>
            <a:r>
              <a:rPr lang="es-ES" sz="3200" b="1" dirty="0">
                <a:solidFill>
                  <a:schemeClr val="accent2"/>
                </a:solidFill>
                <a:latin typeface="+mn-lt"/>
              </a:rPr>
              <a:t> </a:t>
            </a:r>
            <a:endParaRPr lang="es-ES" sz="32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3B33203-149A-4D6A-891C-21CF737A29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  <a:p>
            <a:pPr marL="0" indent="0">
              <a:buNone/>
            </a:pPr>
            <a:r>
              <a:rPr lang="es-ES" dirty="0"/>
              <a:t>		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78D9C07E-FA72-4E3E-8424-ED7322E141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7316" y="397095"/>
            <a:ext cx="2024047" cy="124978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6F594C14-A46A-4518-9B2C-553CA61977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9320" y="1722658"/>
            <a:ext cx="8156400" cy="458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700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83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ln w="19050"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pPr algn="ctr"/>
            <a:r>
              <a:rPr lang="es-ES" sz="3200" b="1" dirty="0">
                <a:solidFill>
                  <a:schemeClr val="accent2"/>
                </a:solidFill>
                <a:latin typeface="+mn-lt"/>
              </a:rPr>
              <a:t>RESULTATS EXERCICI 2018 </a:t>
            </a:r>
            <a:br>
              <a:rPr lang="es-ES" sz="3200" b="1" dirty="0">
                <a:solidFill>
                  <a:schemeClr val="accent2"/>
                </a:solidFill>
                <a:latin typeface="+mn-lt"/>
              </a:rPr>
            </a:br>
            <a:r>
              <a:rPr lang="es-ES" sz="3200" b="1" dirty="0">
                <a:solidFill>
                  <a:schemeClr val="accent2"/>
                </a:solidFill>
                <a:latin typeface="+mn-lt"/>
              </a:rPr>
              <a:t> </a:t>
            </a:r>
            <a:endParaRPr lang="es-ES" sz="32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3B33203-149A-4D6A-891C-21CF737A29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914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b="1" dirty="0"/>
              <a:t>DESPESES</a:t>
            </a:r>
            <a:r>
              <a:rPr lang="es-ES" dirty="0"/>
              <a:t>	</a:t>
            </a:r>
          </a:p>
          <a:p>
            <a:pPr marL="0" indent="0">
              <a:buNone/>
            </a:pPr>
            <a:r>
              <a:rPr lang="es-ES" dirty="0"/>
              <a:t>           Compres- </a:t>
            </a:r>
            <a:r>
              <a:rPr lang="es-ES" dirty="0" err="1"/>
              <a:t>Aprovisionament</a:t>
            </a:r>
            <a:r>
              <a:rPr lang="es-ES" dirty="0"/>
              <a:t>….…………5.788,38	</a:t>
            </a:r>
          </a:p>
          <a:p>
            <a:pPr marL="0" indent="0">
              <a:buNone/>
            </a:pPr>
            <a:r>
              <a:rPr lang="es-ES" dirty="0"/>
              <a:t>           </a:t>
            </a:r>
            <a:r>
              <a:rPr lang="es-ES" dirty="0" err="1"/>
              <a:t>Despeses</a:t>
            </a:r>
            <a:r>
              <a:rPr lang="es-ES" dirty="0"/>
              <a:t> Personal </a:t>
            </a:r>
            <a:r>
              <a:rPr lang="es-ES" dirty="0" err="1"/>
              <a:t>contractat</a:t>
            </a:r>
            <a:r>
              <a:rPr lang="es-ES" dirty="0"/>
              <a:t>………..27.300,82</a:t>
            </a:r>
          </a:p>
          <a:p>
            <a:pPr marL="0" indent="0">
              <a:buNone/>
            </a:pPr>
            <a:r>
              <a:rPr lang="es-ES" dirty="0"/>
              <a:t>           </a:t>
            </a:r>
            <a:r>
              <a:rPr lang="es-ES" dirty="0" err="1"/>
              <a:t>Despeses</a:t>
            </a:r>
            <a:r>
              <a:rPr lang="es-ES" dirty="0"/>
              <a:t> de </a:t>
            </a:r>
            <a:r>
              <a:rPr lang="es-ES" dirty="0" err="1"/>
              <a:t>Gestió</a:t>
            </a:r>
            <a:r>
              <a:rPr lang="es-ES" dirty="0"/>
              <a:t>……………………….30.148,00</a:t>
            </a:r>
          </a:p>
          <a:p>
            <a:pPr marL="0" indent="0">
              <a:buNone/>
            </a:pPr>
            <a:r>
              <a:rPr lang="es-ES" dirty="0"/>
              <a:t>           </a:t>
            </a:r>
            <a:r>
              <a:rPr lang="es-ES" dirty="0" err="1"/>
              <a:t>Amortitzacions</a:t>
            </a:r>
            <a:r>
              <a:rPr lang="es-ES" dirty="0"/>
              <a:t>……………………………………416,58</a:t>
            </a:r>
          </a:p>
          <a:p>
            <a:pPr marL="0" indent="0">
              <a:buNone/>
            </a:pPr>
            <a:r>
              <a:rPr lang="es-ES" dirty="0"/>
              <a:t>                                      </a:t>
            </a:r>
            <a:r>
              <a:rPr lang="es-ES" b="1" dirty="0"/>
              <a:t>Subtotal……..……… ..63.653,78           +1.142</a:t>
            </a:r>
          </a:p>
          <a:p>
            <a:pPr marL="0" indent="0">
              <a:buNone/>
            </a:pPr>
            <a:r>
              <a:rPr lang="es-ES" b="1" dirty="0"/>
              <a:t>,          </a:t>
            </a:r>
            <a:r>
              <a:rPr lang="es-ES" dirty="0" err="1"/>
              <a:t>Despeses</a:t>
            </a:r>
            <a:r>
              <a:rPr lang="es-ES" dirty="0"/>
              <a:t> </a:t>
            </a:r>
            <a:r>
              <a:rPr lang="es-ES" dirty="0" err="1"/>
              <a:t>Excepcionals</a:t>
            </a:r>
            <a:r>
              <a:rPr lang="es-ES" dirty="0"/>
              <a:t>......................17.907,34        </a:t>
            </a:r>
          </a:p>
          <a:p>
            <a:pPr marL="0" indent="0">
              <a:buNone/>
            </a:pPr>
            <a:r>
              <a:rPr lang="es-ES" dirty="0"/>
              <a:t>                                      </a:t>
            </a:r>
            <a:r>
              <a:rPr lang="es-ES" b="1"/>
              <a:t>Total……………………….81.561,12         </a:t>
            </a:r>
            <a:r>
              <a:rPr lang="es-ES" b="1" dirty="0"/>
              <a:t>-16.765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35A75A5-F7F2-4C8E-90B7-ACE8B07E1C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4932" y="403012"/>
            <a:ext cx="2024047" cy="12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067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0"/>
                <a:lumOff val="100000"/>
              </a:schemeClr>
            </a:gs>
            <a:gs pos="83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ln w="19050">
            <a:solidFill>
              <a:schemeClr val="accent2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s-ES" sz="2800" b="1" u="sng" dirty="0">
                <a:solidFill>
                  <a:schemeClr val="accent2"/>
                </a:solidFill>
              </a:rPr>
              <a:t>                                                                                                </a:t>
            </a:r>
            <a:br>
              <a:rPr lang="es-ES" sz="2800" b="1" u="sng" dirty="0">
                <a:solidFill>
                  <a:schemeClr val="accent2"/>
                </a:solidFill>
              </a:rPr>
            </a:br>
            <a:r>
              <a:rPr lang="es-ES" sz="3600" b="1" dirty="0">
                <a:solidFill>
                  <a:schemeClr val="accent2"/>
                </a:solidFill>
                <a:latin typeface="+mn-lt"/>
              </a:rPr>
              <a:t>   DESPESES  2018</a:t>
            </a:r>
            <a:br>
              <a:rPr lang="es-ES" sz="2800" b="1" dirty="0">
                <a:solidFill>
                  <a:schemeClr val="accent2"/>
                </a:solidFill>
              </a:rPr>
            </a:br>
            <a:endParaRPr lang="es-ES" sz="2800" dirty="0">
              <a:solidFill>
                <a:schemeClr val="accent2"/>
              </a:solidFill>
            </a:endParaRPr>
          </a:p>
        </p:txBody>
      </p:sp>
      <p:pic>
        <p:nvPicPr>
          <p:cNvPr id="10" name="Marcador de contenido 9">
            <a:extLst>
              <a:ext uri="{FF2B5EF4-FFF2-40B4-BE49-F238E27FC236}">
                <a16:creationId xmlns:a16="http://schemas.microsoft.com/office/drawing/2014/main" id="{BD305171-AB04-44E6-934E-BF466DA1ED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7736" y="2286645"/>
            <a:ext cx="6096528" cy="3429297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A08D53A9-E57A-45C2-B212-FCA022BD14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5133" y="403012"/>
            <a:ext cx="2024047" cy="12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786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0"/>
                <a:lumOff val="100000"/>
              </a:schemeClr>
            </a:gs>
            <a:gs pos="80000">
              <a:schemeClr val="accent2">
                <a:lumMod val="0"/>
                <a:lumOff val="100000"/>
              </a:schemeClr>
            </a:gs>
            <a:gs pos="98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88901"/>
            <a:ext cx="10515600" cy="1601788"/>
          </a:xfrm>
          <a:ln w="19050">
            <a:solidFill>
              <a:schemeClr val="accent2"/>
            </a:solidFill>
          </a:ln>
        </p:spPr>
        <p:txBody>
          <a:bodyPr>
            <a:normAutofit fontScale="90000"/>
          </a:bodyPr>
          <a:lstStyle/>
          <a:p>
            <a:pPr algn="ctr"/>
            <a:br>
              <a:rPr lang="es-ES" sz="3100" dirty="0">
                <a:solidFill>
                  <a:schemeClr val="accent2"/>
                </a:solidFill>
              </a:rPr>
            </a:br>
            <a:r>
              <a:rPr lang="es-ES" sz="3100" dirty="0">
                <a:solidFill>
                  <a:schemeClr val="accent2"/>
                </a:solidFill>
              </a:rPr>
              <a:t> </a:t>
            </a:r>
            <a:r>
              <a:rPr lang="es-ES" sz="3600" b="1" dirty="0">
                <a:solidFill>
                  <a:schemeClr val="accent2"/>
                </a:solidFill>
                <a:latin typeface="+mn-lt"/>
              </a:rPr>
              <a:t>BALANÇ DE SITUACIÓ</a:t>
            </a:r>
            <a:br>
              <a:rPr lang="es-ES" sz="3600" b="1" dirty="0">
                <a:solidFill>
                  <a:schemeClr val="accent2"/>
                </a:solidFill>
                <a:latin typeface="+mn-lt"/>
              </a:rPr>
            </a:br>
            <a:r>
              <a:rPr lang="es-ES" sz="3600" b="1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s-ES" sz="3600" b="1" dirty="0" err="1">
                <a:solidFill>
                  <a:schemeClr val="accent2"/>
                </a:solidFill>
                <a:latin typeface="+mn-lt"/>
              </a:rPr>
              <a:t>tancat</a:t>
            </a:r>
            <a:r>
              <a:rPr lang="es-ES" sz="3600" b="1" dirty="0">
                <a:solidFill>
                  <a:schemeClr val="accent2"/>
                </a:solidFill>
                <a:latin typeface="+mn-lt"/>
              </a:rPr>
              <a:t> a 31 de Desembre de 2018</a:t>
            </a:r>
            <a:br>
              <a:rPr lang="es-ES" sz="3600" b="1" dirty="0">
                <a:latin typeface="+mn-lt"/>
              </a:rPr>
            </a:br>
            <a:endParaRPr lang="es-ES" sz="3600" b="1" dirty="0">
              <a:latin typeface="+mn-lt"/>
            </a:endParaRPr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962EF4EC-26A4-44DF-B5DA-2496A500F9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23450" y="1690689"/>
            <a:ext cx="8473568" cy="4766382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B3C99827-747C-439E-88D5-8EEEFD6B69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4795" y="264901"/>
            <a:ext cx="2024047" cy="12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700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0"/>
                <a:lumOff val="100000"/>
              </a:schemeClr>
            </a:gs>
            <a:gs pos="82000">
              <a:schemeClr val="accent2">
                <a:lumMod val="0"/>
                <a:lumOff val="100000"/>
              </a:schemeClr>
            </a:gs>
            <a:gs pos="98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ln w="19050"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pPr algn="ctr"/>
            <a:r>
              <a:rPr lang="es-ES" sz="3200" b="1" dirty="0">
                <a:solidFill>
                  <a:schemeClr val="accent2"/>
                </a:solidFill>
                <a:latin typeface="+mn-lt"/>
              </a:rPr>
              <a:t>PRESSUPOST 2019</a:t>
            </a:r>
            <a:br>
              <a:rPr lang="es-ES" sz="2800" dirty="0">
                <a:solidFill>
                  <a:schemeClr val="accent2"/>
                </a:solidFill>
              </a:rPr>
            </a:br>
            <a:r>
              <a:rPr lang="es-ES" sz="2800" dirty="0">
                <a:solidFill>
                  <a:schemeClr val="accent2"/>
                </a:solidFill>
              </a:rPr>
              <a:t>  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63667AFE-0FFD-426D-BE8A-933C858CAA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  <a:p>
            <a:endParaRPr lang="ca-ES" dirty="0"/>
          </a:p>
          <a:p>
            <a:pPr marL="0" indent="0">
              <a:buNone/>
            </a:pPr>
            <a:r>
              <a:rPr lang="ca-ES" dirty="0"/>
              <a:t>		Ingressos Previstos.........................123.537,00</a:t>
            </a:r>
          </a:p>
          <a:p>
            <a:pPr marL="0" indent="0">
              <a:buNone/>
            </a:pPr>
            <a:r>
              <a:rPr lang="ca-ES" dirty="0"/>
              <a:t>           		=====================================</a:t>
            </a:r>
          </a:p>
          <a:p>
            <a:pPr marL="0" indent="0">
              <a:buNone/>
            </a:pPr>
            <a:r>
              <a:rPr lang="ca-ES" dirty="0"/>
              <a:t>           		Despeses Previstes.........................123.537,00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989881C-DC6F-4362-B561-DC558D2C1B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0389" y="403012"/>
            <a:ext cx="2024047" cy="12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515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230</TotalTime>
  <Words>1172</Words>
  <Application>Microsoft Office PowerPoint</Application>
  <PresentationFormat>Panorámica</PresentationFormat>
  <Paragraphs>193</Paragraphs>
  <Slides>30</Slides>
  <Notes>1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6" baseType="lpstr">
      <vt:lpstr>Arial</vt:lpstr>
      <vt:lpstr>Calibri</vt:lpstr>
      <vt:lpstr>Calibri Light</vt:lpstr>
      <vt:lpstr>Courier New</vt:lpstr>
      <vt:lpstr>Tema de Office</vt:lpstr>
      <vt:lpstr>Worksheet</vt:lpstr>
      <vt:lpstr>        ASSEMBLEA GENERAL ORDINÀRIA DE L’ASSOCIACIÓ DE MALALTS I TRASPLANTATS HEPÀTICS DE CATALUNYA - 2019                         </vt:lpstr>
      <vt:lpstr>  1.    APROVACIÓ DE L’ACTA DE  L’ASSEMBLEA 2018 </vt:lpstr>
      <vt:lpstr>  2.    PRESENTACIÓ  COMPTES 2018  I  PRESSUPOST 2019  </vt:lpstr>
      <vt:lpstr>RESULTATS EXERCICI 2018   </vt:lpstr>
      <vt:lpstr>INGRESSOS 2018   </vt:lpstr>
      <vt:lpstr>RESULTATS EXERCICI 2018   </vt:lpstr>
      <vt:lpstr>                                                                                                    DESPESES  2018 </vt:lpstr>
      <vt:lpstr>  BALANÇ DE SITUACIÓ  tancat a 31 de Desembre de 2018 </vt:lpstr>
      <vt:lpstr>PRESSUPOST 2019   </vt:lpstr>
      <vt:lpstr>PRESSUPOST 2019   </vt:lpstr>
      <vt:lpstr>Presentación de PowerPoint</vt:lpstr>
      <vt:lpstr>                   ACTIVITATS DE SUPORT PSICOLÒGIC- VOLUNTARIAT- PISOS ACOLLIDA  </vt:lpstr>
      <vt:lpstr>ACTIVITATS DE SENSIBILITZACIÓ I PROMOCIÓ  DE LA DONACIÓ D’ÒRGANS I TEIXITS </vt:lpstr>
      <vt:lpstr>ACTIVITATS DE SENSIBILITZACIÓ I PROMOCIÓ DE LA DONACIÓ D’ÒRGANS I TEIXITS </vt:lpstr>
      <vt:lpstr>XERRADES – JORNADES CONFERÈNCIES – ACTES</vt:lpstr>
      <vt:lpstr> FORMACIÓ  </vt:lpstr>
      <vt:lpstr> FORMACIÓ  </vt:lpstr>
      <vt:lpstr>              ACTIVITATS DE RELACIÓ                    AMB L’ASSOCIAT/DA</vt:lpstr>
      <vt:lpstr>ALTRES</vt:lpstr>
      <vt:lpstr> MITJANS DE COMUNICACIÓ  </vt:lpstr>
      <vt:lpstr>WEB -XARXES SOCIALS</vt:lpstr>
      <vt:lpstr>Presentación de PowerPoint</vt:lpstr>
      <vt:lpstr>Presentación de PowerPoint</vt:lpstr>
      <vt:lpstr>                           OBJECTIUS 2019</vt:lpstr>
      <vt:lpstr>                           OBJECTIUS 2019</vt:lpstr>
      <vt:lpstr>PROPERES ACTIVITATS 2019</vt:lpstr>
      <vt:lpstr>Presentación de PowerPoint</vt:lpstr>
      <vt:lpstr>Presentación de PowerPoint</vt:lpstr>
      <vt:lpstr>Moltes gràcies als nostres col.laboradors…</vt:lpstr>
      <vt:lpstr>                        Moltes gràcies per la vostra atenció i assistència!!                                                              Seguim caminant….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ASSEMBLEA GENERAL ORDINÀRIA DE L’ASSOCIACIÓ DE MALALTS I TRASPLANTATS HEPÀTICS DE CATALUNYA - 2019                         </dc:title>
  <dc:creator>JOSEP MARIA MARTINEZ RODRIGUEZ</dc:creator>
  <cp:lastModifiedBy>JOSEP MARIA MARTINEZ RODRIGUEZ</cp:lastModifiedBy>
  <cp:revision>11</cp:revision>
  <dcterms:created xsi:type="dcterms:W3CDTF">2019-04-05T16:24:09Z</dcterms:created>
  <dcterms:modified xsi:type="dcterms:W3CDTF">2020-09-14T12:07:22Z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3988343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S9.0.1</vt:lpwstr>
  </property>
</Properties>
</file>