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8" r:id="rId4"/>
    <p:sldId id="261" r:id="rId5"/>
    <p:sldId id="262" r:id="rId6"/>
    <p:sldId id="258" r:id="rId7"/>
    <p:sldId id="260" r:id="rId8"/>
    <p:sldId id="263" r:id="rId9"/>
    <p:sldId id="269" r:id="rId10"/>
    <p:sldId id="270" r:id="rId11"/>
    <p:sldId id="280" r:id="rId12"/>
    <p:sldId id="264" r:id="rId13"/>
    <p:sldId id="281" r:id="rId14"/>
    <p:sldId id="265" r:id="rId15"/>
    <p:sldId id="283" r:id="rId16"/>
    <p:sldId id="284" r:id="rId17"/>
    <p:sldId id="282" r:id="rId18"/>
    <p:sldId id="266" r:id="rId19"/>
    <p:sldId id="267" r:id="rId20"/>
    <p:sldId id="285" r:id="rId21"/>
    <p:sldId id="286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76" r:id="rId33"/>
    <p:sldId id="277" r:id="rId34"/>
    <p:sldId id="298" r:id="rId35"/>
    <p:sldId id="275" r:id="rId36"/>
    <p:sldId id="279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spa\Downloads\asamblea%202018\PRESENTACI&#211;%20DELS%20COMPTES%202017%20(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spa\Downloads\asamblea%202018\PRESENTACI&#211;%20DELS%20COMPTES%202017%20(1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93834843492496E-2"/>
          <c:y val="1.0258840508687703E-2"/>
          <c:w val="0.58368751768264704"/>
          <c:h val="0.9247685029362902"/>
        </c:manualLayout>
      </c:layout>
      <c:pie3DChart>
        <c:varyColors val="1"/>
        <c:ser>
          <c:idx val="0"/>
          <c:order val="0"/>
          <c:explosion val="25"/>
          <c:cat>
            <c:strRef>
              <c:f>'[PRESENTACIÓ DELS COMPTES 2017 (1).xlsx]Grafic Ingressos'!$A$12:$A$16</c:f>
              <c:strCache>
                <c:ptCount val="5"/>
                <c:pt idx="0">
                  <c:v>QUOTES SOCIS </c:v>
                </c:pt>
                <c:pt idx="1">
                  <c:v>INGRESSOS EXCEPCIONALS</c:v>
                </c:pt>
                <c:pt idx="2">
                  <c:v>SUBVENCIONS OFICIALS</c:v>
                </c:pt>
                <c:pt idx="3">
                  <c:v>COL.LABORACIONS  PRIVADES</c:v>
                </c:pt>
                <c:pt idx="4">
                  <c:v>ACTIVITATS</c:v>
                </c:pt>
              </c:strCache>
            </c:strRef>
          </c:cat>
          <c:val>
            <c:numRef>
              <c:f>'[PRESENTACIÓ DELS COMPTES 2017 (1).xlsx]Grafic Ingressos'!$B$12:$B$16</c:f>
              <c:numCache>
                <c:formatCode>#,##0.00</c:formatCode>
                <c:ptCount val="5"/>
                <c:pt idx="0">
                  <c:v>13010</c:v>
                </c:pt>
                <c:pt idx="1">
                  <c:v>6175</c:v>
                </c:pt>
                <c:pt idx="2">
                  <c:v>13889.76</c:v>
                </c:pt>
                <c:pt idx="3">
                  <c:v>18814.25</c:v>
                </c:pt>
                <c:pt idx="4">
                  <c:v>71363.240000000005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3-4AD6-A730-6826E6430057}"/>
            </c:ext>
          </c:extLst>
        </c:ser>
        <c:ser>
          <c:idx val="1"/>
          <c:order val="1"/>
          <c:explosion val="25"/>
          <c:cat>
            <c:strRef>
              <c:f>'[PRESENTACIÓ DELS COMPTES 2017 (1).xlsx]Grafic Ingressos'!$A$12:$A$16</c:f>
              <c:strCache>
                <c:ptCount val="5"/>
                <c:pt idx="0">
                  <c:v>QUOTES SOCIS </c:v>
                </c:pt>
                <c:pt idx="1">
                  <c:v>INGRESSOS EXCEPCIONALS</c:v>
                </c:pt>
                <c:pt idx="2">
                  <c:v>SUBVENCIONS OFICIALS</c:v>
                </c:pt>
                <c:pt idx="3">
                  <c:v>COL.LABORACIONS  PRIVADES</c:v>
                </c:pt>
                <c:pt idx="4">
                  <c:v>ACTIVITATS</c:v>
                </c:pt>
              </c:strCache>
            </c:strRef>
          </c:cat>
          <c:val>
            <c:numRef>
              <c:f>'[PRESENTACIÓ DELS COMPTES 2017 (1).xlsx]Grafic Ingressos'!$C$12:$C$16</c:f>
              <c:numCache>
                <c:formatCode>#,##0.00</c:formatCode>
                <c:ptCount val="5"/>
                <c:pt idx="0">
                  <c:v>10.56</c:v>
                </c:pt>
                <c:pt idx="1">
                  <c:v>5.01</c:v>
                </c:pt>
                <c:pt idx="2">
                  <c:v>11.27</c:v>
                </c:pt>
                <c:pt idx="3">
                  <c:v>15.26</c:v>
                </c:pt>
                <c:pt idx="4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3-4AD6-A730-6826E6430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79083146840157"/>
          <c:y val="0.35178823723175434"/>
          <c:w val="0.31578799047624773"/>
          <c:h val="0.3783858507469932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729728675259675E-2"/>
          <c:y val="7.0818920310980679E-2"/>
          <c:w val="0.64464293308353082"/>
          <c:h val="0.92580877463924049"/>
        </c:manualLayout>
      </c:layout>
      <c:pie3DChart>
        <c:varyColors val="1"/>
        <c:ser>
          <c:idx val="0"/>
          <c:order val="0"/>
          <c:tx>
            <c:strRef>
              <c:f>'[PRESENTACIÓ DELS COMPTES 2017 (1).xlsx]Grafic despeses'!$B$13</c:f>
              <c:strCache>
                <c:ptCount val="1"/>
                <c:pt idx="0">
                  <c:v>Import </c:v>
                </c:pt>
              </c:strCache>
            </c:strRef>
          </c:tx>
          <c:explosion val="25"/>
          <c:cat>
            <c:strRef>
              <c:f>'[PRESENTACIÓ DELS COMPTES 2017 (1).xlsx]Grafic despeses'!$A$14:$A$17</c:f>
              <c:strCache>
                <c:ptCount val="4"/>
                <c:pt idx="0">
                  <c:v>DESPESES GENERALS</c:v>
                </c:pt>
                <c:pt idx="1">
                  <c:v>DESPESES DE PERSONAL</c:v>
                </c:pt>
                <c:pt idx="2">
                  <c:v>RELACIÓ AMB SOCIS</c:v>
                </c:pt>
                <c:pt idx="3">
                  <c:v>ACTIVITATS</c:v>
                </c:pt>
              </c:strCache>
            </c:strRef>
          </c:cat>
          <c:val>
            <c:numRef>
              <c:f>'[PRESENTACIÓ DELS COMPTES 2017 (1).xlsx]Grafic despeses'!$B$14:$B$17</c:f>
              <c:numCache>
                <c:formatCode>#,##0.00</c:formatCode>
                <c:ptCount val="4"/>
                <c:pt idx="0">
                  <c:v>31818.71</c:v>
                </c:pt>
                <c:pt idx="1">
                  <c:v>24997.759999999998</c:v>
                </c:pt>
                <c:pt idx="2">
                  <c:v>4674.09</c:v>
                </c:pt>
                <c:pt idx="3">
                  <c:v>54362.66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2-45AE-99E0-BAC82E668EA9}"/>
            </c:ext>
          </c:extLst>
        </c:ser>
        <c:ser>
          <c:idx val="1"/>
          <c:order val="1"/>
          <c:tx>
            <c:strRef>
              <c:f>'[PRESENTACIÓ DELS COMPTES 2017 (1).xlsx]Grafic despeses'!$C$13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'[PRESENTACIÓ DELS COMPTES 2017 (1).xlsx]Grafic despeses'!$A$14:$A$17</c:f>
              <c:strCache>
                <c:ptCount val="4"/>
                <c:pt idx="0">
                  <c:v>DESPESES GENERALS</c:v>
                </c:pt>
                <c:pt idx="1">
                  <c:v>DESPESES DE PERSONAL</c:v>
                </c:pt>
                <c:pt idx="2">
                  <c:v>RELACIÓ AMB SOCIS</c:v>
                </c:pt>
                <c:pt idx="3">
                  <c:v>ACTIVITATS</c:v>
                </c:pt>
              </c:strCache>
            </c:strRef>
          </c:cat>
          <c:val>
            <c:numRef>
              <c:f>'[PRESENTACIÓ DELS COMPTES 2017 (1).xlsx]Grafic despeses'!$C$14:$C$17</c:f>
              <c:numCache>
                <c:formatCode>#,##0.00</c:formatCode>
                <c:ptCount val="4"/>
                <c:pt idx="0">
                  <c:v>27.47</c:v>
                </c:pt>
                <c:pt idx="1">
                  <c:v>21.58</c:v>
                </c:pt>
                <c:pt idx="2">
                  <c:v>4.03</c:v>
                </c:pt>
                <c:pt idx="3">
                  <c:v>46.92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2-45AE-99E0-BAC82E668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2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7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0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3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7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3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1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5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EF05-CC66-48ED-AECC-595D53BC96DF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44E7-2457-450A-971A-76161E201A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1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google.com/?q=carrer+de+Cuba,+n%C3%BAm.+2&amp;entry=gmail&amp;source=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ASSEMBLEA GENERAL ORDINÀRIA DE L’ASSOCIACIÓ DE TRASPLANTATS HEPÀTICS DE CATALUNYA - 2018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                    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   			Hotel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d’Entitats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Can Guardiola – 19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d’abril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4455620"/>
            <a:ext cx="2545326" cy="1788019"/>
          </a:xfrm>
          <a:prstGeom prst="rect">
            <a:avLst/>
          </a:prstGeom>
          <a:gradFill>
            <a:gsLst>
              <a:gs pos="19000">
                <a:schemeClr val="accent2"/>
              </a:gs>
              <a:gs pos="85000">
                <a:schemeClr val="accent2">
                  <a:lumMod val="0"/>
                  <a:lumOff val="100000"/>
                </a:schemeClr>
              </a:gs>
              <a:gs pos="98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</p:spTree>
    <p:extLst>
      <p:ext uri="{BB962C8B-B14F-4D97-AF65-F5344CB8AC3E}">
        <p14:creationId xmlns:p14="http://schemas.microsoft.com/office/powerpoint/2010/main" val="3587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>
                <a:solidFill>
                  <a:schemeClr val="accent2"/>
                </a:solidFill>
                <a:latin typeface="+mn-lt"/>
              </a:rPr>
              <a:t>ACTIVITATS DE SENSIBILITZACIÓ I PROMOCIÓ DE LA DONACIÓ D’ÒRGANS I TEIXITS </a:t>
            </a:r>
            <a:endParaRPr lang="es-ES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sz="1800" dirty="0"/>
              <a:t> CAMPANYA “DONAR VIDA: UNA FOTO, UNA VIDA” - GIRONA</a:t>
            </a:r>
          </a:p>
          <a:p>
            <a:r>
              <a:rPr lang="es-ES" sz="1800" dirty="0"/>
              <a:t> EXPOSICIÓ FOTOGRÀFICA “TRASPLANTAMENT, VIDA I SOCIETAT” - GIRONA</a:t>
            </a:r>
          </a:p>
          <a:p>
            <a:r>
              <a:rPr lang="es-ES" sz="1800" dirty="0"/>
              <a:t> TAULA RODONA SOBRE LA PROMOCIÓ DE LA DONACIÓ D’ÒRGANS I TEIXITS - GIRONA</a:t>
            </a:r>
          </a:p>
          <a:p>
            <a:r>
              <a:rPr lang="es-ES" sz="1800" dirty="0"/>
              <a:t> 3a. FIRA D’ENTITATS DE LA SALUT - TERRASSA</a:t>
            </a:r>
          </a:p>
          <a:p>
            <a:r>
              <a:rPr lang="es-ES" sz="1800" dirty="0"/>
              <a:t>17a. FIRA D’ENTITATS DE LA FCVS - GIRONA</a:t>
            </a:r>
          </a:p>
          <a:p>
            <a:r>
              <a:rPr lang="es-ES" sz="1800" dirty="0"/>
              <a:t> FIRES DE MAIG - VILAFRANCA DEL PENEDÈS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8AF480-1554-4751-8C05-F95C0873C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16" y="4205840"/>
            <a:ext cx="2277008" cy="19001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8B1617-ABAE-482E-AA9B-54E831FF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06" y="4210342"/>
            <a:ext cx="2277008" cy="18911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A3EE4-D0D8-4FB1-A6FD-E3D1C175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196" y="4214845"/>
            <a:ext cx="2513901" cy="18911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9006AF-8A52-4BEA-952E-654F0A915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58" y="4205840"/>
            <a:ext cx="2519386" cy="18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SENSIBILITZACIÓ I PROMOCIÓ DE LA DONACIÓ D’ÒRGANS I TEIXITS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 DIA DEL DONANT: 14 TAULES INFORMATIVES ARREU DE CATALUNYA</a:t>
            </a:r>
          </a:p>
          <a:p>
            <a:r>
              <a:rPr lang="es-ES" sz="1800" dirty="0"/>
              <a:t> BALLS A PLAÇA - TARRAGONA</a:t>
            </a:r>
          </a:p>
          <a:p>
            <a:r>
              <a:rPr lang="es-ES" sz="1800" dirty="0"/>
              <a:t> XERRADA “LES PERSONES TRASPLANTADES TAMBÉ PODEN SER DONANTS D’ÒRGANS” – HOSPITAL BELLVITGE</a:t>
            </a:r>
          </a:p>
          <a:p>
            <a:r>
              <a:rPr lang="es-ES" sz="1800" dirty="0"/>
              <a:t> LA IMAGINADA - TARRAGONA</a:t>
            </a:r>
          </a:p>
          <a:p>
            <a:r>
              <a:rPr lang="es-ES" sz="1800" dirty="0"/>
              <a:t> XERRADES  DIRIGIDES A ESTUDIANTS D’ESO I BATXILLERAT – HOSPITAL JOSEP TRUETA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26CF5B-5F83-40AD-8969-A3C7F981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4268750"/>
            <a:ext cx="2542252" cy="19082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B0CB3B-CE08-4E9B-ABE3-AFD74699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13" y="4268750"/>
            <a:ext cx="2349788" cy="19082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3242FC-806B-491D-B9F5-581379AF6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2" y="4268750"/>
            <a:ext cx="2022658" cy="18960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67563A-440B-4EC0-BAE8-2EB35541F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421" y="4268750"/>
            <a:ext cx="2542252" cy="19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XERRADES – JORNADES – CONFERÈNCIES – ACTES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endParaRPr lang="es-ES" sz="1900" dirty="0">
              <a:cs typeface="CordiaUPC" panose="020B0502040204020203" pitchFamily="34" charset="-34"/>
            </a:endParaRPr>
          </a:p>
          <a:p>
            <a:r>
              <a:rPr lang="es-ES" sz="1900" dirty="0">
                <a:cs typeface="CordiaUPC" panose="020B0502040204020203" pitchFamily="34" charset="-34"/>
              </a:rPr>
              <a:t> ACTE D</a:t>
            </a:r>
            <a:r>
              <a:rPr lang="es-ES" sz="1900" dirty="0"/>
              <a:t>EL “DIA NACIONAL DEL TRASPLANTE” - MADRID </a:t>
            </a:r>
          </a:p>
          <a:p>
            <a:r>
              <a:rPr lang="es-ES" sz="1900" dirty="0"/>
              <a:t> COMPAREIXENÇA DEL PRESIDENT DE L’ATHC- PARLAMENT DE CATALUNYA</a:t>
            </a:r>
          </a:p>
          <a:p>
            <a:r>
              <a:rPr lang="pt-BR" sz="1900" dirty="0"/>
              <a:t> XERRADA “PARLEM DE LES HEPATITIS VIRALS” – BARCELONA</a:t>
            </a:r>
          </a:p>
          <a:p>
            <a:r>
              <a:rPr lang="es-ES" sz="1900" dirty="0"/>
              <a:t> ACTE DEL DIA DEL DONANT AL DEPARTAMENT DE SALUT – DEPARTAMENT DE SALUT </a:t>
            </a:r>
          </a:p>
          <a:p>
            <a:r>
              <a:rPr lang="es-ES" sz="1900" dirty="0"/>
              <a:t> PONÈNCIA A LA JORNADA DEL DIA MUNDIAL DE L’HEPATITIS – COL.LEGI OFICIAL METGES BARCELONA </a:t>
            </a:r>
          </a:p>
          <a:p>
            <a:r>
              <a:rPr lang="es-ES" sz="1900" dirty="0"/>
              <a:t> JORNADA SOBRE L’HEPATITIS C – AGÈNCIA DE SALUT PÚBLICA DE CATALUNYA</a:t>
            </a:r>
          </a:p>
          <a:p>
            <a:r>
              <a:rPr lang="en-US" sz="1900" dirty="0"/>
              <a:t> CONGRESS DE LA EUROPEAN SOCIETY OF TRASPLANTATION – BARCELONA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1C370E-DB3D-4C0A-B578-396A9B141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883392"/>
            <a:ext cx="2913229" cy="17923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69D9E2B-D599-4B42-87BF-3EE07950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98" y="4868244"/>
            <a:ext cx="2389839" cy="1792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3A7499-3D2E-40C8-B627-D6437509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07" y="4868526"/>
            <a:ext cx="2809031" cy="1761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B92202-DFB9-41F4-B983-F1D318C03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058" y="4868244"/>
            <a:ext cx="2809032" cy="17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XERRADES – JORNADES – CONFERÈNCIES – ACTES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758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4800" dirty="0">
              <a:latin typeface="Courier New" panose="02070309020205020404" pitchFamily="49" charset="0"/>
            </a:endParaRPr>
          </a:p>
          <a:p>
            <a:r>
              <a:rPr lang="en-US" sz="1900" dirty="0"/>
              <a:t> FIRST MEETING PATIENTS’ ASSOCIATION - BARCELONA </a:t>
            </a:r>
          </a:p>
          <a:p>
            <a:r>
              <a:rPr lang="es-ES" sz="1900" dirty="0"/>
              <a:t> JORNADA “PRESENT I FUTUR EN LA PARTICIPACIÓ DEL PACIENT EN EL SISTEMA SANITARI” – DEP. SALUT</a:t>
            </a:r>
          </a:p>
          <a:p>
            <a:r>
              <a:rPr lang="pt-BR" sz="1900" dirty="0"/>
              <a:t> JORNADA “DONAR PER REBRE” - HOSPITAL D’OLOT I COMARCA DE LA GARROTXA </a:t>
            </a:r>
          </a:p>
          <a:p>
            <a:r>
              <a:rPr lang="es-ES" sz="1900" dirty="0"/>
              <a:t> JORNADA “LA COMUNICACIÓ ENS APROPA” - HOSPITAL JOAN XXIII DE TARRAGONA </a:t>
            </a:r>
          </a:p>
          <a:p>
            <a:r>
              <a:rPr lang="es-ES" sz="1900" dirty="0"/>
              <a:t> JORNADA HEPYCURE “TREBALLANT CAP A L’ELIMINACIÓ DE L’HEPATITIS C” – MADRID</a:t>
            </a:r>
          </a:p>
          <a:p>
            <a:r>
              <a:rPr lang="es-ES" sz="1900" dirty="0"/>
              <a:t>12ª NIT DEL VOLUNTARIAT - GIRONA</a:t>
            </a:r>
          </a:p>
          <a:p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AADC8E-B081-4C6A-A7DE-EE17571E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44" y="4690585"/>
            <a:ext cx="1454834" cy="19514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480B00-02D0-4236-9D5D-699BB4890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1" y="4690585"/>
            <a:ext cx="2931376" cy="1951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7CF78C-C4B6-4026-A81A-C77C270B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690585"/>
            <a:ext cx="2364394" cy="1951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35B8B2-1639-44B3-8B61-854572DE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767" y="4690585"/>
            <a:ext cx="2364394" cy="19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MITJANS DE COMUNICACIÓ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8363"/>
          </a:xfrm>
        </p:spPr>
        <p:txBody>
          <a:bodyPr>
            <a:normAutofit/>
          </a:bodyPr>
          <a:lstStyle/>
          <a:p>
            <a:r>
              <a:rPr lang="es-ES" sz="1800" dirty="0"/>
              <a:t> PRESENTACIÓ DELEGACIÓ DE L’ ATHC A COMARQUES GIRONINES : </a:t>
            </a:r>
          </a:p>
          <a:p>
            <a:pPr lvl="1"/>
            <a:r>
              <a:rPr lang="es-ES" sz="1400" dirty="0"/>
              <a:t>GIRONA TV </a:t>
            </a:r>
          </a:p>
          <a:p>
            <a:pPr lvl="1"/>
            <a:r>
              <a:rPr lang="es-ES" sz="1400" dirty="0"/>
              <a:t>EL PUNT AVUI</a:t>
            </a:r>
          </a:p>
          <a:p>
            <a:pPr lvl="1"/>
            <a:r>
              <a:rPr lang="es-ES" sz="1400" dirty="0"/>
              <a:t>DIARI DE GIRONA</a:t>
            </a:r>
            <a:endParaRPr lang="es-ES" sz="1000" dirty="0"/>
          </a:p>
          <a:p>
            <a:r>
              <a:rPr lang="es-ES" sz="1800" dirty="0"/>
              <a:t> FIRES DE MAIG: </a:t>
            </a:r>
          </a:p>
          <a:p>
            <a:pPr lvl="1"/>
            <a:r>
              <a:rPr lang="es-ES" sz="1400" dirty="0"/>
              <a:t>PENEDÈS TV</a:t>
            </a:r>
          </a:p>
          <a:p>
            <a:r>
              <a:rPr lang="es-ES" sz="1800" dirty="0"/>
              <a:t> ENTREVISTA AL PRESIDENT DE L’ATHC SOBRE “SENSE DONACIONS NO HI HA TRASPLANTAMENTS”:</a:t>
            </a:r>
          </a:p>
          <a:p>
            <a:pPr lvl="1"/>
            <a:r>
              <a:rPr lang="es-ES" sz="1400" dirty="0"/>
              <a:t>DIARI DE TERRASSA</a:t>
            </a:r>
          </a:p>
          <a:p>
            <a:pPr lvl="1"/>
            <a:r>
              <a:rPr lang="es-ES" sz="1400" dirty="0"/>
              <a:t>CANAL TERRASSA TV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4D9090-18A5-454B-8F2B-6CD11D55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11135"/>
            <a:ext cx="1734385" cy="23468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B74205-8969-4FAD-8437-1B3267CC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10" y="4648202"/>
            <a:ext cx="3559366" cy="2009774"/>
          </a:xfrm>
          <a:prstGeom prst="rect">
            <a:avLst/>
          </a:prstGeom>
        </p:spPr>
      </p:pic>
      <p:pic>
        <p:nvPicPr>
          <p:cNvPr id="10" name="Imagen 9" descr="http://www.ath.cat/wp-content/uploads/2017/03/780_0008_5575821_eb0ae6cb75f520060aad8e96d72ce46b-300x211.jpg">
            <a:extLst>
              <a:ext uri="{FF2B5EF4-FFF2-40B4-BE49-F238E27FC236}">
                <a16:creationId xmlns:a16="http://schemas.microsoft.com/office/drawing/2014/main" id="{EEAC0BEE-4D67-4DDF-8625-3CF79E1604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52" y="4632861"/>
            <a:ext cx="28575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7ACCE13-9E34-4325-B089-6679029C4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228" y="4665351"/>
            <a:ext cx="1791333" cy="19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MITJANS DE COMUNICACIÓ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800" dirty="0"/>
              <a:t> </a:t>
            </a:r>
            <a:r>
              <a:rPr lang="es-ES" sz="1800" dirty="0">
                <a:solidFill>
                  <a:prstClr val="black"/>
                </a:solidFill>
              </a:rPr>
              <a:t>ENTREVISTA AL PRESIDENT DE L’ATHC AMB MOTIU DEL DIA MUNDIAL DEL TRASPLANTAMENT:</a:t>
            </a:r>
          </a:p>
          <a:p>
            <a:pPr lvl="1"/>
            <a:r>
              <a:rPr lang="es-ES" sz="1400" dirty="0">
                <a:solidFill>
                  <a:prstClr val="black"/>
                </a:solidFill>
              </a:rPr>
              <a:t>PROGRAMA HERRERA EN LA COPE</a:t>
            </a:r>
          </a:p>
          <a:p>
            <a:r>
              <a:rPr lang="es-ES" sz="1800" dirty="0"/>
              <a:t> ENTREVISTA AL DELEGAT DE L’ATHC A COMARQUES GIRONINES AMB MOTIU DEL DIA MUNDIAL DEL      TRASPLANTAMENT:</a:t>
            </a:r>
          </a:p>
          <a:p>
            <a:pPr lvl="1"/>
            <a:r>
              <a:rPr lang="es-ES" sz="1400" dirty="0"/>
              <a:t>DIARI DE GIRONA</a:t>
            </a:r>
          </a:p>
          <a:p>
            <a:pPr lvl="1"/>
            <a:r>
              <a:rPr lang="es-ES" sz="1400" dirty="0"/>
              <a:t>GIRONA TV</a:t>
            </a:r>
          </a:p>
          <a:p>
            <a:r>
              <a:rPr lang="es-ES" sz="1800" dirty="0"/>
              <a:t>PARTICIPACIÓ DE LA DELEGADA DE L’ATHC ALS VALLESOS I DE MAGDA BARÓ ,VOLUNTÀRIA DE L’ATHC, EN UNA TAULA RODONA SOBRE LES DONACIONS I ELS TRASPLANTAMENTS D’ÒRGANS:</a:t>
            </a:r>
          </a:p>
          <a:p>
            <a:pPr lvl="1"/>
            <a:r>
              <a:rPr lang="es-ES" sz="1400" dirty="0"/>
              <a:t>PROGRAMA “LA NIT DEL SAVIS” DEL CANAL TERRASSA TV</a:t>
            </a:r>
          </a:p>
        </p:txBody>
      </p:sp>
      <p:pic>
        <p:nvPicPr>
          <p:cNvPr id="4" name="Imagen 3" descr="Promouen la donació d'òrgans">
            <a:extLst>
              <a:ext uri="{FF2B5EF4-FFF2-40B4-BE49-F238E27FC236}">
                <a16:creationId xmlns:a16="http://schemas.microsoft.com/office/drawing/2014/main" id="{25C65660-73B0-4EEC-AC6D-9CA40F6C0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505324"/>
            <a:ext cx="27051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s://www.ath.cat/wp-content/uploads/2017/07/ARTUR-TV-GIRONA-300x225.jpg">
            <a:extLst>
              <a:ext uri="{FF2B5EF4-FFF2-40B4-BE49-F238E27FC236}">
                <a16:creationId xmlns:a16="http://schemas.microsoft.com/office/drawing/2014/main" id="{1FCAFBFF-A7BB-4FA3-A60D-D506093360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505324"/>
            <a:ext cx="27051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://www.ath.cat/wp-content/uploads/2017/06/Sin-t%C3%ADtulol-300x163.jpg">
            <a:extLst>
              <a:ext uri="{FF2B5EF4-FFF2-40B4-BE49-F238E27FC236}">
                <a16:creationId xmlns:a16="http://schemas.microsoft.com/office/drawing/2014/main" id="{A02478B2-2E59-49C5-B4D1-C42DA6E784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05324"/>
            <a:ext cx="3105150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1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MITJANS DE COMUNICACIÓ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800" dirty="0"/>
              <a:t> </a:t>
            </a:r>
            <a:r>
              <a:rPr lang="es-ES" sz="1800" dirty="0">
                <a:solidFill>
                  <a:prstClr val="black"/>
                </a:solidFill>
              </a:rPr>
              <a:t>L’ ATHC I LA DONACIÓ D’ÒRGANS:</a:t>
            </a:r>
          </a:p>
          <a:p>
            <a:pPr lvl="1"/>
            <a:r>
              <a:rPr lang="es-ES" sz="1400" dirty="0">
                <a:solidFill>
                  <a:prstClr val="black"/>
                </a:solidFill>
              </a:rPr>
              <a:t>PROGRAMA “BESOS DE COLORES” DE RADIO KANAL BARCELONA</a:t>
            </a:r>
          </a:p>
          <a:p>
            <a:r>
              <a:rPr lang="es-ES" sz="1800" dirty="0"/>
              <a:t> REPORTATGE SOBRE LA SITUACIÓ DE LA DONACIÓ I TRASPLANTAMENT AL NOSTRE PAIS:</a:t>
            </a:r>
          </a:p>
          <a:p>
            <a:pPr lvl="1"/>
            <a:r>
              <a:rPr lang="es-ES" sz="1400" dirty="0"/>
              <a:t>PROGRAMA “ L’ESPAGNE AU COEUR DE L’EUROPE”  A  RADIO FRANCE CULTURE</a:t>
            </a:r>
          </a:p>
          <a:p>
            <a:pPr lvl="1"/>
            <a:r>
              <a:rPr lang="es-ES" sz="1400" dirty="0"/>
              <a:t>PROGRAMA “L’ESPAGNE AU COEUR DE L’EUROPE”  A RADIO PUBLIQUE DE LA BELGIQUE (RBTF)</a:t>
            </a:r>
          </a:p>
          <a:p>
            <a:r>
              <a:rPr lang="es-ES" sz="1800" dirty="0"/>
              <a:t>LA COMUNICACIÓ ENS APROPA:</a:t>
            </a:r>
          </a:p>
          <a:p>
            <a:pPr lvl="1"/>
            <a:r>
              <a:rPr lang="es-ES" sz="1400" dirty="0"/>
              <a:t>DIARI MÉS DIGITAL DE TARRAGONA</a:t>
            </a:r>
          </a:p>
          <a:p>
            <a:r>
              <a:rPr lang="es-ES" sz="1800" dirty="0"/>
              <a:t>PARTICIPACIÓ DEL PRESIDENT DE L’ATHC EN LA TALA RODONA SOBRE LES MALALTIES INFECCIOSES:</a:t>
            </a:r>
            <a:endParaRPr lang="es-ES" sz="1000" dirty="0"/>
          </a:p>
          <a:p>
            <a:pPr lvl="1"/>
            <a:r>
              <a:rPr lang="es-ES" sz="1400" dirty="0"/>
              <a:t>PROGRAMA “LA NIT DELS SAVIS” DE CANAL TERRASSA TV</a:t>
            </a:r>
          </a:p>
        </p:txBody>
      </p:sp>
      <p:pic>
        <p:nvPicPr>
          <p:cNvPr id="7" name="Imagen 6" descr="La jornada va comptar amb la participació de professionals sanitaris i del món científic i periodistes.">
            <a:extLst>
              <a:ext uri="{FF2B5EF4-FFF2-40B4-BE49-F238E27FC236}">
                <a16:creationId xmlns:a16="http://schemas.microsoft.com/office/drawing/2014/main" id="{B5BF3214-4339-4196-96AA-96C6F98F59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46" y="4858385"/>
            <a:ext cx="2782253" cy="163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s://tse1.mm.bing.net/th?id=OIP.JRuv5khpRKPI683fvV_9CgHaEl&amp;pid=15.1&amp;P=0&amp;w=294&amp;h=183">
            <a:extLst>
              <a:ext uri="{FF2B5EF4-FFF2-40B4-BE49-F238E27FC236}">
                <a16:creationId xmlns:a16="http://schemas.microsoft.com/office/drawing/2014/main" id="{C351D9D1-F443-4207-A630-C8D6350399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23" y="4740910"/>
            <a:ext cx="2667953" cy="186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ttps://tse1.mm.bing.net/th?id=OIP.S-LTJUj9YNJR4aStG8l0NgHaEK&amp;pid=15.1&amp;P=0&amp;w=271&amp;h=153">
            <a:extLst>
              <a:ext uri="{FF2B5EF4-FFF2-40B4-BE49-F238E27FC236}">
                <a16:creationId xmlns:a16="http://schemas.microsoft.com/office/drawing/2014/main" id="{799EFD66-B77C-49DF-9387-AFAE07AC18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58385"/>
            <a:ext cx="2222500" cy="163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2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FORMACIÓ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 CURS D’ATURADA CARDIO-RESPIRATÒRIA PER A VOLUNTARIAT - HOSPITAL DE BELLVITGE</a:t>
            </a:r>
          </a:p>
          <a:p>
            <a:r>
              <a:rPr lang="es-ES" sz="1800" dirty="0"/>
              <a:t> CURS DE VOLUNTARIAT - HOSPITAL VALL D’HEBRON</a:t>
            </a:r>
          </a:p>
          <a:p>
            <a:r>
              <a:rPr lang="es-ES" sz="1800" dirty="0"/>
              <a:t> CURS DE GESTIÓ DE  LES EMOCIONS, CREENCES I PENSAMENTS EN L’ACCIÓ VOLUNTÀRIA - GIRONA</a:t>
            </a:r>
          </a:p>
          <a:p>
            <a:r>
              <a:rPr lang="es-ES" sz="1800" dirty="0"/>
              <a:t> CURS DE GESTIÓ DE LES EMOCIONS - HOSPITAL DE BELLVITGE</a:t>
            </a:r>
          </a:p>
          <a:p>
            <a:r>
              <a:rPr lang="es-ES" sz="1800" dirty="0"/>
              <a:t> JORNADA M4SOCIAL DE FORMACIÓ DE LES TICS EN EL TERCER SECTOR SOCIAL</a:t>
            </a:r>
          </a:p>
          <a:p>
            <a:r>
              <a:rPr lang="es-ES" sz="1800" dirty="0"/>
              <a:t> CURS DE CAPTACIÓ DE VOLUNTARIS – FEDERACIÓ CATALANA DE VOLUNTARIAT SOCIAL</a:t>
            </a:r>
          </a:p>
          <a:p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67" y="4200076"/>
            <a:ext cx="3036324" cy="2111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32" y="4200076"/>
            <a:ext cx="2302565" cy="21118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5CC808-9185-4F41-8FBB-694BC258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561" y="4194861"/>
            <a:ext cx="2155813" cy="21170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6ED7E1-7430-4009-8BB8-DE4A78ED2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844" y="4192076"/>
            <a:ext cx="3511424" cy="21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ACTIVITATS DE RELACIÓ AMB L’ASSOCIAT/DA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PUBLICACIÓ DEL BUTLLETÍ DONAR VIDA NÚMERO 1 i NÚMERO 2</a:t>
            </a:r>
          </a:p>
          <a:p>
            <a:r>
              <a:rPr lang="es-ES" sz="1800" dirty="0"/>
              <a:t>ASSEMBLEA GENERAL ORDINÀRIA</a:t>
            </a:r>
          </a:p>
          <a:p>
            <a:r>
              <a:rPr lang="es-ES" sz="1800" dirty="0"/>
              <a:t>I </a:t>
            </a:r>
            <a:r>
              <a:rPr lang="es-ES" sz="1800" dirty="0" err="1"/>
              <a:t>i</a:t>
            </a:r>
            <a:r>
              <a:rPr lang="es-ES" sz="1800" dirty="0"/>
              <a:t> II CAMINADA DE L’ATHC</a:t>
            </a:r>
          </a:p>
          <a:p>
            <a:r>
              <a:rPr lang="es-ES" sz="1800" dirty="0"/>
              <a:t>XI CAMINADA D’AGRAÏMENT AL DONANT</a:t>
            </a:r>
          </a:p>
          <a:p>
            <a:r>
              <a:rPr lang="es-ES" sz="1800" dirty="0"/>
              <a:t>TROBADA A BESALÚ</a:t>
            </a:r>
          </a:p>
          <a:p>
            <a:r>
              <a:rPr lang="es-ES" sz="1800" dirty="0"/>
              <a:t>7a. EDICIÓ DE LA DIADA DEL SOCI SOLIDARI AL CAMP NOU</a:t>
            </a:r>
          </a:p>
          <a:p>
            <a:r>
              <a:rPr lang="es-ES" sz="1800" dirty="0"/>
              <a:t>DINAR DE GERMANOR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83" y="4780770"/>
            <a:ext cx="2931340" cy="1941537"/>
          </a:xfrm>
          <a:prstGeom prst="rect">
            <a:avLst/>
          </a:prstGeom>
        </p:spPr>
      </p:pic>
      <p:pic>
        <p:nvPicPr>
          <p:cNvPr id="5" name="Imagen 4" descr="https://www.ath.cat/wp-content/uploads/2017/04/foto_bullet_1-212x300.jpg">
            <a:extLst>
              <a:ext uri="{FF2B5EF4-FFF2-40B4-BE49-F238E27FC236}">
                <a16:creationId xmlns:a16="http://schemas.microsoft.com/office/drawing/2014/main" id="{9C154CE2-D68C-4E0D-8639-AEEB94EA6C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99" y="1825625"/>
            <a:ext cx="1651001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s://www.ath.cat/wp-content/uploads/2017/04/BOLETIN-2-210x300.png">
            <a:extLst>
              <a:ext uri="{FF2B5EF4-FFF2-40B4-BE49-F238E27FC236}">
                <a16:creationId xmlns:a16="http://schemas.microsoft.com/office/drawing/2014/main" id="{1D31B41C-B257-4A6F-8449-64140C58F6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30" y="1825625"/>
            <a:ext cx="1703070" cy="243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71121D-5D8F-48EB-BC40-63B9D4FA04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46" y="4747040"/>
            <a:ext cx="2749550" cy="1915329"/>
          </a:xfrm>
          <a:prstGeom prst="rect">
            <a:avLst/>
          </a:prstGeom>
          <a:noFill/>
        </p:spPr>
      </p:pic>
      <p:pic>
        <p:nvPicPr>
          <p:cNvPr id="10" name="Imagen 9" descr="Imagen que contiene persona, mesa, interior, personas&#10;&#10;Descripción generada con confianza muy alta">
            <a:extLst>
              <a:ext uri="{FF2B5EF4-FFF2-40B4-BE49-F238E27FC236}">
                <a16:creationId xmlns:a16="http://schemas.microsoft.com/office/drawing/2014/main" id="{FE094921-B8E6-41E4-BFE7-D6218DAE54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63" y="4780770"/>
            <a:ext cx="2695443" cy="19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ALTRES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PRESENTACIÓ DE LA DELEGACIÓ DE L’ATHC A COMARQUES GIRONINES</a:t>
            </a:r>
          </a:p>
          <a:p>
            <a:r>
              <a:rPr lang="es-ES" sz="1800" dirty="0"/>
              <a:t>COL.LABORACIONS:</a:t>
            </a:r>
          </a:p>
          <a:p>
            <a:pPr lvl="1"/>
            <a:r>
              <a:rPr lang="es-ES" sz="1400" dirty="0"/>
              <a:t>HOSPITAL CLINIC</a:t>
            </a:r>
          </a:p>
          <a:p>
            <a:pPr lvl="1"/>
            <a:r>
              <a:rPr lang="es-ES" sz="1400" dirty="0"/>
              <a:t>CLUB BÀSQUET FONTCOBERTA</a:t>
            </a:r>
          </a:p>
          <a:p>
            <a:pPr lvl="1"/>
            <a:r>
              <a:rPr lang="es-ES" sz="1400" dirty="0"/>
              <a:t>ADAA BALEARS</a:t>
            </a:r>
          </a:p>
          <a:p>
            <a:pPr lvl="1"/>
            <a:r>
              <a:rPr lang="es-ES" sz="1400" dirty="0"/>
              <a:t>ASSOCIACIÓ ALBI</a:t>
            </a:r>
          </a:p>
          <a:p>
            <a:pPr lvl="1"/>
            <a:r>
              <a:rPr lang="es-ES" sz="1400" dirty="0"/>
              <a:t>ASSCAT</a:t>
            </a:r>
          </a:p>
          <a:p>
            <a:pPr lvl="1"/>
            <a:r>
              <a:rPr lang="es-ES" sz="1400" dirty="0"/>
              <a:t>ASSOCIACIÓ TRASPLANTATS DE DINAMARCA LEVERFORENINGEN</a:t>
            </a:r>
          </a:p>
          <a:p>
            <a:r>
              <a:rPr lang="es-ES" sz="1800" dirty="0"/>
              <a:t>PRESENTACIÓ DEL LLIBRE “NOVENTA SEIS HORAS” DE TERESA MARTÍ, A GIRONA i A BARCELONA</a:t>
            </a:r>
          </a:p>
          <a:p>
            <a:r>
              <a:rPr lang="es-ES" sz="1800" dirty="0"/>
              <a:t>TRASPLANT RUN 2017</a:t>
            </a:r>
          </a:p>
          <a:p>
            <a:pPr algn="ctr"/>
            <a:endParaRPr lang="fr-FR" sz="1800" b="1" dirty="0"/>
          </a:p>
        </p:txBody>
      </p:sp>
      <p:pic>
        <p:nvPicPr>
          <p:cNvPr id="5" name="Imagen 4" descr="La imagen puede contener: 4 personas, pantalla e interior">
            <a:extLst>
              <a:ext uri="{FF2B5EF4-FFF2-40B4-BE49-F238E27FC236}">
                <a16:creationId xmlns:a16="http://schemas.microsoft.com/office/drawing/2014/main" id="{EE19A4C1-CB95-40FB-B565-D9723E9F15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47" y="4878948"/>
            <a:ext cx="2323465" cy="174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La imagen puede contener: 12 personas, personas sonriendo, personas practicando deporte y cancha de baloncesto">
            <a:extLst>
              <a:ext uri="{FF2B5EF4-FFF2-40B4-BE49-F238E27FC236}">
                <a16:creationId xmlns:a16="http://schemas.microsoft.com/office/drawing/2014/main" id="{5C1EAADC-C289-4E58-8DC0-9ADEE2577F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41" y="4878948"/>
            <a:ext cx="1570893" cy="174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a imagen puede contener: una o varias personas, personas de pie y exterior">
            <a:extLst>
              <a:ext uri="{FF2B5EF4-FFF2-40B4-BE49-F238E27FC236}">
                <a16:creationId xmlns:a16="http://schemas.microsoft.com/office/drawing/2014/main" id="{E6586324-48F4-482F-9E43-A733D48F85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63" y="4878948"/>
            <a:ext cx="2493449" cy="174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www.ath.cat/wp-content/uploads/2017/03/17157684_1843757915849032_112283645454517906_o-300x225.jpg">
            <a:extLst>
              <a:ext uri="{FF2B5EF4-FFF2-40B4-BE49-F238E27FC236}">
                <a16:creationId xmlns:a16="http://schemas.microsoft.com/office/drawing/2014/main" id="{345D2660-51F8-4C1F-B7D5-89886FD1AE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41" y="4878948"/>
            <a:ext cx="2399667" cy="174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413" y="2316594"/>
            <a:ext cx="9144000" cy="2170044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1.    APROVACIÓ DE L’ACTA DE L’ASSEMBLEA 2017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4455620"/>
            <a:ext cx="2545326" cy="17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ALTRES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ASSISTÈNCIA A LA PRESENTACIÓ DEL CURTMETRAGE “ESTE ES MI BEBE”</a:t>
            </a:r>
          </a:p>
          <a:p>
            <a:r>
              <a:rPr lang="es-ES" sz="1800" dirty="0"/>
              <a:t>PRESENTACIÓ PROJECTE ALS III PREMIS ALBERT JOVELL A MADRID</a:t>
            </a:r>
          </a:p>
          <a:p>
            <a:r>
              <a:rPr lang="es-ES" sz="1800" dirty="0"/>
              <a:t>ASSISTÈNCIA AL 25è ANIVERSARI DE L’ASSOCIACIÓ D’AMPUTATS SANT JORDI</a:t>
            </a:r>
          </a:p>
          <a:p>
            <a:r>
              <a:rPr lang="es-ES" sz="1800" dirty="0"/>
              <a:t>SIGNATURA PACTE PER UNA SALUT PÚBLICA DE QUALITAT A L’HOSPITALET DE LLOBREGAT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 algn="ctr">
              <a:buNone/>
            </a:pPr>
            <a:r>
              <a:rPr lang="fr-FR" sz="1800" b="1" dirty="0">
                <a:solidFill>
                  <a:srgbClr val="FF0000"/>
                </a:solidFill>
                <a:highlight>
                  <a:srgbClr val="00FFFF"/>
                </a:highlight>
              </a:rPr>
              <a:t>IMPACTE DE LES ACTIVITATS: MÉS DE 3.500 PERSONES</a:t>
            </a:r>
            <a:endParaRPr lang="es-ES" sz="1800" b="1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pic>
        <p:nvPicPr>
          <p:cNvPr id="4" name="Imagen 3" descr="http://www.ath.cat/wp-content/uploads/2017/06/19225186_1892253230999500_8649184348946371650_n-300x300.jpg">
            <a:extLst>
              <a:ext uri="{FF2B5EF4-FFF2-40B4-BE49-F238E27FC236}">
                <a16:creationId xmlns:a16="http://schemas.microsoft.com/office/drawing/2014/main" id="{36CE66F7-42CD-4C68-868F-28E49950E9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5" y="4559788"/>
            <a:ext cx="214630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ttp://www.ath.cat/wp-content/uploads/2017/07/20106297_1907940426097447_387215410077026120_n-165x300.jpg">
            <a:extLst>
              <a:ext uri="{FF2B5EF4-FFF2-40B4-BE49-F238E27FC236}">
                <a16:creationId xmlns:a16="http://schemas.microsoft.com/office/drawing/2014/main" id="{8A65A8F7-0A9B-44F0-B3B7-EA928281F3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8" y="4559788"/>
            <a:ext cx="123063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9C8478-B44E-4682-BA61-1BB424B66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69" y="4578898"/>
            <a:ext cx="6446699" cy="21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XARXES SOCIALS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6F42ACBB-AA9F-40E5-84CA-A8211244F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09" y="1804550"/>
            <a:ext cx="9961256" cy="46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XARXES SOCIALS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539C2F83-B39B-488C-BD8D-74C179DF3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385" y="1887416"/>
            <a:ext cx="9513467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4.     CANVI UBICACIÓ SEU SOCIAL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72" y="5157216"/>
            <a:ext cx="2095000" cy="14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NOVA SEU SOCIAL: CAN GUARDIOLA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BARRI DE SANT ANDREU - BARCELONA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CANVI SEU SOCIAL A HOTEL D’ENTITATS CAN GUARDIOLA – BARCELONA</a:t>
            </a:r>
          </a:p>
          <a:p>
            <a:pPr lvl="1"/>
            <a:r>
              <a:rPr lang="es-ES" sz="1400" dirty="0"/>
              <a:t>PROXIMITAT A HOSPITALS DE BARCELONA</a:t>
            </a:r>
          </a:p>
          <a:p>
            <a:pPr lvl="1"/>
            <a:r>
              <a:rPr lang="es-ES" sz="1400" dirty="0"/>
              <a:t>AMPLIAR SERVEIS I ACTUACIONS A LA CIUTAT DE BARCELONA</a:t>
            </a:r>
          </a:p>
          <a:p>
            <a:pPr lvl="1"/>
            <a:r>
              <a:rPr lang="es-ES" sz="1400" dirty="0"/>
              <a:t>MILLORAR ACCESIBILITAT A ASSOCIATS, VOLUNTARIS I MEMBRES DE L’ATHC</a:t>
            </a:r>
          </a:p>
          <a:p>
            <a:pPr lvl="1"/>
            <a:r>
              <a:rPr lang="es-ES" sz="1400" dirty="0"/>
              <a:t>MILLORAR LA GESTIÓ ADMINISTRATIVA </a:t>
            </a:r>
          </a:p>
          <a:p>
            <a:r>
              <a:rPr lang="es-ES" sz="1800" dirty="0"/>
              <a:t>NOVES DELEGACIONS:</a:t>
            </a:r>
          </a:p>
          <a:p>
            <a:pPr lvl="1"/>
            <a:r>
              <a:rPr lang="es-ES" sz="1400" dirty="0"/>
              <a:t>BAIX LLOBREGAT ( ANTIGA SEU SOCIAL DE L’ATHC A BELLVITGE) (RESPONSABLE: GASPAR FERNÁNDEZ)</a:t>
            </a:r>
          </a:p>
          <a:p>
            <a:pPr lvl="1"/>
            <a:r>
              <a:rPr lang="es-ES" sz="1400" dirty="0"/>
              <a:t>PENEDÈS (RESPONSABLE: MONTSERRAT COLLADO)</a:t>
            </a:r>
          </a:p>
          <a:p>
            <a:r>
              <a:rPr lang="es-ES" sz="1800" dirty="0"/>
              <a:t>ALTRES DELEGACIONS:</a:t>
            </a:r>
          </a:p>
          <a:p>
            <a:pPr lvl="1"/>
            <a:r>
              <a:rPr lang="es-ES" sz="1400" dirty="0"/>
              <a:t>COMARQUES GIRONINES (RESPONSABLES: ARTUR MARQUÈS I LAURA GELI)</a:t>
            </a:r>
          </a:p>
          <a:p>
            <a:pPr lvl="1"/>
            <a:r>
              <a:rPr lang="es-ES" sz="1400" dirty="0"/>
              <a:t>TARRAGONA (RESPONSABLE: CARME LÓPEZ)</a:t>
            </a:r>
          </a:p>
          <a:p>
            <a:pPr lvl="1"/>
            <a:r>
              <a:rPr lang="es-ES" sz="1400" dirty="0"/>
              <a:t>VALLÉS OCCIDENTAL I ORIENTAL (RESPONSABLE PURIFICACIÓN MARSÀ)</a:t>
            </a:r>
          </a:p>
          <a:p>
            <a:pPr algn="ctr"/>
            <a:endParaRPr lang="fr-FR" sz="1800" b="1" dirty="0"/>
          </a:p>
        </p:txBody>
      </p:sp>
      <p:pic>
        <p:nvPicPr>
          <p:cNvPr id="9218" name="Picture 2" descr="https://tse2.mm.bing.net/th?id=OIP.Olj_ck_qHJuy0H2Toi7j5gHaFj&amp;pid=15.1&amp;P=0&amp;w=219&amp;h=165">
            <a:extLst>
              <a:ext uri="{FF2B5EF4-FFF2-40B4-BE49-F238E27FC236}">
                <a16:creationId xmlns:a16="http://schemas.microsoft.com/office/drawing/2014/main" id="{FD89A176-504D-4ACD-90DF-64BA1494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58" y="4117830"/>
            <a:ext cx="2600442" cy="19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5.     MODIFICACIÓ DELS ESTATUTS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72" y="5157216"/>
            <a:ext cx="2095000" cy="14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MODIFICACIÓ ESTATUTS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i="1" dirty="0" err="1"/>
              <a:t>Article</a:t>
            </a:r>
            <a:r>
              <a:rPr lang="es-ES" sz="2000" i="1" dirty="0"/>
              <a:t> 1.</a:t>
            </a:r>
            <a:r>
              <a:rPr lang="es-ES" sz="2300" i="1" dirty="0"/>
              <a:t>      </a:t>
            </a:r>
            <a:r>
              <a:rPr lang="es-ES" i="1" dirty="0"/>
              <a:t>       </a:t>
            </a:r>
            <a:r>
              <a:rPr lang="es-ES" sz="2000" b="1" u="sng" dirty="0" err="1"/>
              <a:t>Canvi</a:t>
            </a:r>
            <a:r>
              <a:rPr lang="es-ES" sz="2000" b="1" u="sng" dirty="0"/>
              <a:t> de </a:t>
            </a:r>
            <a:r>
              <a:rPr lang="es-ES" sz="2000" b="1" u="sng" dirty="0" err="1"/>
              <a:t>denominació</a:t>
            </a:r>
            <a:r>
              <a:rPr lang="es-ES" sz="2000" b="1" u="sng" dirty="0"/>
              <a:t> social. 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 	 “.... L’ </a:t>
            </a:r>
            <a:r>
              <a:rPr lang="es-ES" sz="2000" dirty="0" err="1"/>
              <a:t>Associació</a:t>
            </a:r>
            <a:r>
              <a:rPr lang="es-ES" sz="2000" dirty="0"/>
              <a:t> es </a:t>
            </a:r>
            <a:r>
              <a:rPr lang="es-ES" sz="2000" dirty="0" err="1"/>
              <a:t>denominarà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	 </a:t>
            </a:r>
            <a:r>
              <a:rPr lang="es-ES" sz="2000" b="1" dirty="0"/>
              <a:t>“ASSOCIACIÓ DE MALALTS I TRASPLANTATS HEPÀTICS DE CATALUNYA” </a:t>
            </a:r>
            <a:r>
              <a:rPr lang="es-ES" sz="2000" dirty="0"/>
              <a:t>....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i="1" dirty="0" err="1"/>
              <a:t>Article</a:t>
            </a:r>
            <a:r>
              <a:rPr lang="es-ES" sz="2000" i="1" dirty="0"/>
              <a:t> 2.           </a:t>
            </a:r>
            <a:r>
              <a:rPr lang="es-ES" sz="2000" b="1" u="sng" dirty="0" err="1"/>
              <a:t>Redefinició</a:t>
            </a:r>
            <a:r>
              <a:rPr lang="es-ES" sz="2000" b="1" u="sng" dirty="0"/>
              <a:t> </a:t>
            </a:r>
            <a:r>
              <a:rPr lang="es-ES" sz="2000" b="1" u="sng" dirty="0" err="1"/>
              <a:t>dels</a:t>
            </a:r>
            <a:r>
              <a:rPr lang="es-ES" sz="2000" b="1" u="sng" dirty="0"/>
              <a:t> </a:t>
            </a:r>
            <a:r>
              <a:rPr lang="es-ES" sz="2000" b="1" u="sng" dirty="0" err="1"/>
              <a:t>fins</a:t>
            </a:r>
            <a:r>
              <a:rPr lang="es-ES" sz="2000" b="1" u="sng" dirty="0"/>
              <a:t> i de les </a:t>
            </a:r>
            <a:r>
              <a:rPr lang="es-ES" sz="2000" b="1" u="sng" dirty="0" err="1"/>
              <a:t>activitats</a:t>
            </a:r>
            <a:endParaRPr lang="es-ES" sz="2000" b="1" u="sng" dirty="0"/>
          </a:p>
          <a:p>
            <a:r>
              <a:rPr lang="es-ES" sz="2000" dirty="0"/>
              <a:t>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fins</a:t>
            </a:r>
            <a:r>
              <a:rPr lang="es-ES" sz="2000" dirty="0"/>
              <a:t> de </a:t>
            </a:r>
            <a:r>
              <a:rPr lang="es-ES" sz="2000" dirty="0" err="1"/>
              <a:t>l’associació</a:t>
            </a:r>
            <a:r>
              <a:rPr lang="es-ES" sz="2000" dirty="0"/>
              <a:t> </a:t>
            </a:r>
            <a:r>
              <a:rPr lang="es-ES" sz="2000" dirty="0" err="1"/>
              <a:t>són</a:t>
            </a:r>
            <a:r>
              <a:rPr lang="es-ES" sz="2000" dirty="0"/>
              <a:t>:</a:t>
            </a:r>
          </a:p>
          <a:p>
            <a:pPr marL="457200" lvl="1" indent="0">
              <a:buNone/>
            </a:pPr>
            <a:r>
              <a:rPr lang="es-ES" sz="1900" dirty="0"/>
              <a:t>a.- Donar </a:t>
            </a:r>
            <a:r>
              <a:rPr lang="es-ES" sz="1900" dirty="0" err="1"/>
              <a:t>suport</a:t>
            </a:r>
            <a:r>
              <a:rPr lang="es-ES" sz="1900" dirty="0"/>
              <a:t> a les persones </a:t>
            </a:r>
            <a:r>
              <a:rPr lang="es-ES" sz="1900" dirty="0" err="1"/>
              <a:t>afectades</a:t>
            </a:r>
            <a:r>
              <a:rPr lang="es-ES" sz="1900" dirty="0"/>
              <a:t> de </a:t>
            </a:r>
            <a:r>
              <a:rPr lang="es-ES" sz="1900" dirty="0" err="1"/>
              <a:t>malalties</a:t>
            </a:r>
            <a:r>
              <a:rPr lang="es-ES" sz="1900" dirty="0"/>
              <a:t> </a:t>
            </a:r>
            <a:r>
              <a:rPr lang="es-ES" sz="1900" dirty="0" err="1"/>
              <a:t>hepàtiques</a:t>
            </a:r>
            <a:r>
              <a:rPr lang="es-ES" sz="1900" dirty="0"/>
              <a:t> i </a:t>
            </a:r>
            <a:r>
              <a:rPr lang="es-ES" sz="1900" dirty="0" err="1"/>
              <a:t>trasplantades</a:t>
            </a:r>
            <a:r>
              <a:rPr lang="es-ES" sz="1900" dirty="0"/>
              <a:t> i a </a:t>
            </a:r>
            <a:r>
              <a:rPr lang="es-ES" sz="1900" dirty="0" err="1"/>
              <a:t>llurs</a:t>
            </a:r>
            <a:r>
              <a:rPr lang="es-ES" sz="1900" dirty="0"/>
              <a:t> </a:t>
            </a:r>
            <a:r>
              <a:rPr lang="es-ES" sz="1900" dirty="0" err="1"/>
              <a:t>famílies</a:t>
            </a:r>
            <a:endParaRPr lang="es-ES" sz="1900" dirty="0"/>
          </a:p>
          <a:p>
            <a:pPr marL="457200" lvl="1" indent="0">
              <a:buNone/>
            </a:pPr>
            <a:r>
              <a:rPr lang="es-ES" sz="1900" dirty="0"/>
              <a:t>b.- </a:t>
            </a:r>
            <a:r>
              <a:rPr lang="es-ES" sz="1900" dirty="0" err="1"/>
              <a:t>Conscienciar</a:t>
            </a:r>
            <a:r>
              <a:rPr lang="es-ES" sz="1900" dirty="0"/>
              <a:t> la </a:t>
            </a:r>
            <a:r>
              <a:rPr lang="es-ES" sz="1900" dirty="0" err="1"/>
              <a:t>societat</a:t>
            </a:r>
            <a:r>
              <a:rPr lang="es-ES" sz="1900" dirty="0"/>
              <a:t> de la </a:t>
            </a:r>
            <a:r>
              <a:rPr lang="es-ES" sz="1900" dirty="0" err="1"/>
              <a:t>importància</a:t>
            </a:r>
            <a:r>
              <a:rPr lang="es-ES" sz="1900" dirty="0"/>
              <a:t> de la </a:t>
            </a:r>
            <a:r>
              <a:rPr lang="es-ES" sz="1900" dirty="0" err="1"/>
              <a:t>donació</a:t>
            </a:r>
            <a:r>
              <a:rPr lang="es-ES" sz="1900" dirty="0"/>
              <a:t> </a:t>
            </a:r>
            <a:r>
              <a:rPr lang="es-ES" sz="1900" dirty="0" err="1"/>
              <a:t>d’òrgans</a:t>
            </a:r>
            <a:r>
              <a:rPr lang="es-ES" sz="1900" dirty="0"/>
              <a:t> i de la </a:t>
            </a:r>
            <a:r>
              <a:rPr lang="es-ES" sz="1900" dirty="0" err="1"/>
              <a:t>prevenció</a:t>
            </a:r>
            <a:r>
              <a:rPr lang="es-ES" sz="1900" dirty="0"/>
              <a:t> de les </a:t>
            </a:r>
            <a:r>
              <a:rPr lang="es-ES" sz="1900" dirty="0" err="1"/>
              <a:t>malalties</a:t>
            </a:r>
            <a:r>
              <a:rPr lang="es-ES" sz="1900" dirty="0"/>
              <a:t> </a:t>
            </a:r>
            <a:r>
              <a:rPr lang="es-ES" sz="1900" dirty="0" err="1"/>
              <a:t>hepàtiques</a:t>
            </a:r>
            <a:r>
              <a:rPr lang="es-ES" sz="1900" dirty="0"/>
              <a:t>.</a:t>
            </a:r>
          </a:p>
          <a:p>
            <a:pPr marL="457200" lvl="1" indent="0">
              <a:buNone/>
            </a:pPr>
            <a:r>
              <a:rPr lang="es-ES" sz="1900" dirty="0"/>
              <a:t>c.-  Aportar la </a:t>
            </a:r>
            <a:r>
              <a:rPr lang="es-ES" sz="1900" dirty="0" err="1"/>
              <a:t>veu</a:t>
            </a:r>
            <a:r>
              <a:rPr lang="es-ES" sz="1900" dirty="0"/>
              <a:t> </a:t>
            </a:r>
            <a:r>
              <a:rPr lang="es-ES" sz="1900" dirty="0" err="1"/>
              <a:t>dels</a:t>
            </a:r>
            <a:r>
              <a:rPr lang="es-ES" sz="1900" dirty="0"/>
              <a:t> </a:t>
            </a:r>
            <a:r>
              <a:rPr lang="es-ES" sz="1900" dirty="0" err="1"/>
              <a:t>pacients</a:t>
            </a:r>
            <a:r>
              <a:rPr lang="es-ES" sz="1900" dirty="0"/>
              <a:t> </a:t>
            </a:r>
            <a:r>
              <a:rPr lang="es-ES" sz="1900" dirty="0" err="1"/>
              <a:t>davant</a:t>
            </a:r>
            <a:r>
              <a:rPr lang="es-ES" sz="1900" dirty="0"/>
              <a:t> les </a:t>
            </a:r>
            <a:r>
              <a:rPr lang="es-ES" sz="1900" dirty="0" err="1"/>
              <a:t>administracions</a:t>
            </a:r>
            <a:r>
              <a:rPr lang="es-ES" sz="1900" dirty="0"/>
              <a:t> i </a:t>
            </a:r>
            <a:r>
              <a:rPr lang="es-ES" sz="1900" dirty="0" err="1"/>
              <a:t>allà</a:t>
            </a:r>
            <a:r>
              <a:rPr lang="es-ES" sz="1900" dirty="0"/>
              <a:t> </a:t>
            </a:r>
            <a:r>
              <a:rPr lang="es-ES" sz="1900" dirty="0" err="1"/>
              <a:t>on</a:t>
            </a:r>
            <a:r>
              <a:rPr lang="es-ES" sz="1900" dirty="0"/>
              <a:t> </a:t>
            </a:r>
            <a:r>
              <a:rPr lang="es-ES" sz="1900" dirty="0" err="1"/>
              <a:t>calgui</a:t>
            </a:r>
            <a:r>
              <a:rPr lang="es-ES" sz="1700" i="1" dirty="0"/>
              <a:t>.</a:t>
            </a:r>
            <a:endParaRPr lang="es-ES" sz="1700" dirty="0"/>
          </a:p>
          <a:p>
            <a:pPr marL="0" indent="0">
              <a:buNone/>
            </a:pPr>
            <a:endParaRPr lang="es-ES" dirty="0"/>
          </a:p>
          <a:p>
            <a:pPr algn="ctr"/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2893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MODIFICACIÓ ESTATUTS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/>
              <a:t>Per </a:t>
            </a:r>
            <a:r>
              <a:rPr lang="es-ES" sz="2200" dirty="0" err="1"/>
              <a:t>aconseguir</a:t>
            </a:r>
            <a:r>
              <a:rPr lang="es-ES" sz="2200" dirty="0"/>
              <a:t> les </a:t>
            </a:r>
            <a:r>
              <a:rPr lang="es-ES" sz="2200" dirty="0" err="1"/>
              <a:t>seves</a:t>
            </a:r>
            <a:r>
              <a:rPr lang="es-ES" sz="2200" dirty="0"/>
              <a:t> </a:t>
            </a:r>
            <a:r>
              <a:rPr lang="es-ES" sz="2200" dirty="0" err="1"/>
              <a:t>finalitats</a:t>
            </a:r>
            <a:r>
              <a:rPr lang="es-ES" sz="2200" dirty="0"/>
              <a:t>, </a:t>
            </a:r>
            <a:r>
              <a:rPr lang="es-ES" sz="2200" dirty="0" err="1"/>
              <a:t>l’associació</a:t>
            </a:r>
            <a:r>
              <a:rPr lang="es-ES" sz="2200" dirty="0"/>
              <a:t> </a:t>
            </a:r>
            <a:r>
              <a:rPr lang="es-ES" sz="2200" dirty="0" err="1"/>
              <a:t>realitza</a:t>
            </a:r>
            <a:r>
              <a:rPr lang="es-ES" sz="2200" dirty="0"/>
              <a:t> les </a:t>
            </a:r>
            <a:r>
              <a:rPr lang="es-ES" sz="2200" dirty="0" err="1"/>
              <a:t>activitats</a:t>
            </a:r>
            <a:r>
              <a:rPr lang="es-ES" sz="2200" dirty="0"/>
              <a:t> </a:t>
            </a:r>
            <a:r>
              <a:rPr lang="es-ES" sz="2200" dirty="0" err="1"/>
              <a:t>següents</a:t>
            </a:r>
            <a:r>
              <a:rPr lang="es-ES" sz="2200" dirty="0"/>
              <a:t>:</a:t>
            </a:r>
          </a:p>
          <a:p>
            <a:pPr marL="457200" lvl="1" indent="0">
              <a:buNone/>
            </a:pPr>
            <a:r>
              <a:rPr lang="es-ES" sz="1800" dirty="0"/>
              <a:t>a.- </a:t>
            </a:r>
            <a:r>
              <a:rPr lang="es-ES" sz="1800" dirty="0" err="1"/>
              <a:t>Acompanyament</a:t>
            </a:r>
            <a:r>
              <a:rPr lang="es-ES" sz="1800" dirty="0"/>
              <a:t> i </a:t>
            </a:r>
            <a:r>
              <a:rPr lang="es-ES" sz="1800" dirty="0" err="1"/>
              <a:t>suport</a:t>
            </a:r>
            <a:r>
              <a:rPr lang="es-ES" sz="1800" dirty="0"/>
              <a:t> emocional a través del </a:t>
            </a:r>
            <a:r>
              <a:rPr lang="es-ES" sz="1800" dirty="0" err="1"/>
              <a:t>voluntariat</a:t>
            </a:r>
            <a:r>
              <a:rPr lang="es-ES" sz="1800" dirty="0"/>
              <a:t> </a:t>
            </a:r>
            <a:r>
              <a:rPr lang="es-ES" sz="1800" dirty="0" err="1"/>
              <a:t>hospitalari</a:t>
            </a:r>
            <a:r>
              <a:rPr lang="es-ES" sz="1800" dirty="0"/>
              <a:t> i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serveis</a:t>
            </a:r>
            <a:r>
              <a:rPr lang="es-ES" sz="1800" dirty="0"/>
              <a:t> de </a:t>
            </a:r>
            <a:r>
              <a:rPr lang="es-ES" sz="1800" dirty="0" err="1"/>
              <a:t>psicologia</a:t>
            </a:r>
            <a:r>
              <a:rPr lang="es-ES" sz="1800" dirty="0"/>
              <a:t>.</a:t>
            </a:r>
          </a:p>
          <a:p>
            <a:pPr marL="457200" lvl="1" indent="0">
              <a:buNone/>
            </a:pPr>
            <a:r>
              <a:rPr lang="es-ES" sz="1800" dirty="0"/>
              <a:t>b.- </a:t>
            </a:r>
            <a:r>
              <a:rPr lang="es-ES" sz="1800" dirty="0" err="1"/>
              <a:t>Assessorament</a:t>
            </a:r>
            <a:r>
              <a:rPr lang="es-ES" sz="1800" dirty="0"/>
              <a:t> i </a:t>
            </a:r>
            <a:r>
              <a:rPr lang="es-ES" sz="1800" dirty="0" err="1"/>
              <a:t>informació</a:t>
            </a:r>
            <a:r>
              <a:rPr lang="es-ES" sz="1800" dirty="0"/>
              <a:t> sobre temes socio-</a:t>
            </a:r>
            <a:r>
              <a:rPr lang="es-ES" sz="1800" dirty="0" err="1"/>
              <a:t>laborals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malalts</a:t>
            </a:r>
            <a:r>
              <a:rPr lang="es-ES" sz="1800" dirty="0"/>
              <a:t>.</a:t>
            </a:r>
          </a:p>
          <a:p>
            <a:pPr marL="457200" lvl="1" indent="0">
              <a:buNone/>
            </a:pPr>
            <a:r>
              <a:rPr lang="es-ES" sz="1800" dirty="0"/>
              <a:t>c.- </a:t>
            </a:r>
            <a:r>
              <a:rPr lang="es-ES" sz="1800" dirty="0" err="1"/>
              <a:t>Gestió</a:t>
            </a:r>
            <a:r>
              <a:rPr lang="es-ES" sz="1800" dirty="0"/>
              <a:t> de pisos </a:t>
            </a:r>
            <a:r>
              <a:rPr lang="es-ES" sz="1800" dirty="0" err="1"/>
              <a:t>d’acollida</a:t>
            </a:r>
            <a:r>
              <a:rPr lang="es-ES" sz="1800" dirty="0"/>
              <a:t> per a </a:t>
            </a:r>
            <a:r>
              <a:rPr lang="es-ES" sz="1800" dirty="0" err="1"/>
              <a:t>familiars</a:t>
            </a:r>
            <a:r>
              <a:rPr lang="es-ES" sz="1800" dirty="0"/>
              <a:t> de </a:t>
            </a:r>
            <a:r>
              <a:rPr lang="es-ES" sz="1800" dirty="0" err="1"/>
              <a:t>malalts</a:t>
            </a:r>
            <a:r>
              <a:rPr lang="es-ES" sz="1800" dirty="0"/>
              <a:t> </a:t>
            </a:r>
            <a:r>
              <a:rPr lang="es-ES" sz="1800" dirty="0" err="1"/>
              <a:t>hospitalitzats</a:t>
            </a:r>
            <a:endParaRPr lang="es-ES" sz="1800" dirty="0"/>
          </a:p>
          <a:p>
            <a:pPr marL="457200" lvl="1" indent="0">
              <a:buNone/>
            </a:pPr>
            <a:r>
              <a:rPr lang="es-ES" sz="1800" dirty="0"/>
              <a:t>d.- </a:t>
            </a:r>
            <a:r>
              <a:rPr lang="es-ES" sz="1800" dirty="0" err="1"/>
              <a:t>Organització</a:t>
            </a:r>
            <a:r>
              <a:rPr lang="es-ES" sz="1800" dirty="0"/>
              <a:t> </a:t>
            </a:r>
            <a:r>
              <a:rPr lang="es-ES" sz="1800" dirty="0" err="1"/>
              <a:t>d’activitats</a:t>
            </a:r>
            <a:r>
              <a:rPr lang="es-ES" sz="1800" dirty="0"/>
              <a:t> </a:t>
            </a:r>
            <a:r>
              <a:rPr lang="es-ES" sz="1800" dirty="0" err="1"/>
              <a:t>d’ajuda</a:t>
            </a:r>
            <a:r>
              <a:rPr lang="es-ES" sz="1800" dirty="0"/>
              <a:t> </a:t>
            </a:r>
            <a:r>
              <a:rPr lang="es-ES" sz="1800" dirty="0" err="1"/>
              <a:t>mútua</a:t>
            </a:r>
            <a:r>
              <a:rPr lang="es-ES" sz="1800" dirty="0"/>
              <a:t> i de </a:t>
            </a:r>
            <a:r>
              <a:rPr lang="es-ES" sz="1800" dirty="0" err="1"/>
              <a:t>foment</a:t>
            </a:r>
            <a:r>
              <a:rPr lang="es-ES" sz="1800" dirty="0"/>
              <a:t> de </a:t>
            </a:r>
            <a:r>
              <a:rPr lang="es-ES" sz="1800" dirty="0" err="1"/>
              <a:t>l’activitat</a:t>
            </a:r>
            <a:r>
              <a:rPr lang="es-ES" sz="1800" dirty="0"/>
              <a:t> física</a:t>
            </a:r>
          </a:p>
          <a:p>
            <a:pPr marL="457200" lvl="1" indent="0">
              <a:buNone/>
            </a:pPr>
            <a:r>
              <a:rPr lang="es-ES" sz="1800" dirty="0"/>
              <a:t>e.- </a:t>
            </a:r>
            <a:r>
              <a:rPr lang="es-ES" sz="1800" dirty="0" err="1"/>
              <a:t>Actes</a:t>
            </a:r>
            <a:r>
              <a:rPr lang="es-ES" sz="1800" dirty="0"/>
              <a:t> i </a:t>
            </a:r>
            <a:r>
              <a:rPr lang="es-ES" sz="1800" dirty="0" err="1"/>
              <a:t>activitats</a:t>
            </a:r>
            <a:r>
              <a:rPr lang="es-ES" sz="1800" dirty="0"/>
              <a:t> de </a:t>
            </a:r>
            <a:r>
              <a:rPr lang="es-ES" sz="1800" dirty="0" err="1"/>
              <a:t>promoció</a:t>
            </a:r>
            <a:r>
              <a:rPr lang="es-ES" sz="1800" dirty="0"/>
              <a:t> i </a:t>
            </a:r>
            <a:r>
              <a:rPr lang="es-ES" sz="1800" dirty="0" err="1"/>
              <a:t>difusió</a:t>
            </a:r>
            <a:r>
              <a:rPr lang="es-ES" sz="1800" dirty="0"/>
              <a:t> de la </a:t>
            </a:r>
            <a:r>
              <a:rPr lang="es-ES" sz="1800" dirty="0" err="1"/>
              <a:t>donació</a:t>
            </a:r>
            <a:r>
              <a:rPr lang="es-ES" sz="1800" dirty="0"/>
              <a:t> </a:t>
            </a:r>
            <a:r>
              <a:rPr lang="es-ES" sz="1800" dirty="0" err="1"/>
              <a:t>d’òrgans</a:t>
            </a:r>
            <a:r>
              <a:rPr lang="es-ES" sz="1800" dirty="0"/>
              <a:t> i de </a:t>
            </a:r>
            <a:r>
              <a:rPr lang="es-ES" sz="1800" dirty="0" err="1"/>
              <a:t>prevenció</a:t>
            </a:r>
            <a:r>
              <a:rPr lang="es-ES" sz="1800" dirty="0"/>
              <a:t> de les </a:t>
            </a:r>
            <a:r>
              <a:rPr lang="es-ES" sz="1800" dirty="0" err="1"/>
              <a:t>malalties</a:t>
            </a:r>
            <a:r>
              <a:rPr lang="es-ES" sz="1800" dirty="0"/>
              <a:t> </a:t>
            </a:r>
            <a:r>
              <a:rPr lang="es-ES" sz="1800" dirty="0" err="1"/>
              <a:t>hepàtiques</a:t>
            </a:r>
            <a:r>
              <a:rPr lang="es-ES" sz="1800" dirty="0"/>
              <a:t> en </a:t>
            </a:r>
            <a:r>
              <a:rPr lang="es-ES" sz="1800" dirty="0" err="1"/>
              <a:t>diferents</a:t>
            </a:r>
            <a:r>
              <a:rPr lang="es-ES" sz="1800" dirty="0"/>
              <a:t> </a:t>
            </a:r>
            <a:r>
              <a:rPr lang="es-ES" sz="1800" dirty="0" err="1"/>
              <a:t>àmbits</a:t>
            </a:r>
            <a:r>
              <a:rPr lang="es-ES" sz="1800" dirty="0"/>
              <a:t>, </a:t>
            </a:r>
            <a:r>
              <a:rPr lang="es-ES" sz="1800" dirty="0" err="1"/>
              <a:t>organitzats</a:t>
            </a:r>
            <a:r>
              <a:rPr lang="es-ES" sz="1800" dirty="0"/>
              <a:t> per </a:t>
            </a:r>
            <a:r>
              <a:rPr lang="es-ES" sz="1800" dirty="0" err="1"/>
              <a:t>l’associació</a:t>
            </a:r>
            <a:r>
              <a:rPr lang="es-ES" sz="1800" dirty="0"/>
              <a:t> o per </a:t>
            </a:r>
            <a:r>
              <a:rPr lang="es-ES" sz="1800" dirty="0" err="1"/>
              <a:t>altres</a:t>
            </a:r>
            <a:r>
              <a:rPr lang="es-ES" sz="1800" dirty="0"/>
              <a:t> </a:t>
            </a:r>
            <a:r>
              <a:rPr lang="es-ES" sz="1800" dirty="0" err="1"/>
              <a:t>entitats</a:t>
            </a:r>
            <a:r>
              <a:rPr lang="es-ES" sz="1800" dirty="0"/>
              <a:t>, </a:t>
            </a:r>
            <a:r>
              <a:rPr lang="es-ES" sz="1800" dirty="0" err="1"/>
              <a:t>fomentant</a:t>
            </a:r>
            <a:r>
              <a:rPr lang="es-ES" sz="1800" dirty="0"/>
              <a:t> a </a:t>
            </a:r>
            <a:r>
              <a:rPr lang="es-ES" sz="1800" dirty="0" err="1"/>
              <a:t>travès</a:t>
            </a:r>
            <a:r>
              <a:rPr lang="es-ES" sz="1800" dirty="0"/>
              <a:t> del </a:t>
            </a:r>
            <a:r>
              <a:rPr lang="es-ES" sz="1800" dirty="0" err="1"/>
              <a:t>treball</a:t>
            </a:r>
            <a:r>
              <a:rPr lang="es-ES" sz="1800" dirty="0"/>
              <a:t> en </a:t>
            </a:r>
            <a:r>
              <a:rPr lang="es-ES" sz="1800" dirty="0" err="1"/>
              <a:t>xarxa</a:t>
            </a:r>
            <a:r>
              <a:rPr lang="es-ES" sz="1800" dirty="0"/>
              <a:t> la </a:t>
            </a:r>
            <a:r>
              <a:rPr lang="es-ES" sz="1800" dirty="0" err="1"/>
              <a:t>difusió</a:t>
            </a:r>
            <a:r>
              <a:rPr lang="es-ES" sz="1800" dirty="0"/>
              <a:t> de </a:t>
            </a:r>
            <a:r>
              <a:rPr lang="es-ES" sz="1800" dirty="0" err="1"/>
              <a:t>missatges</a:t>
            </a:r>
            <a:r>
              <a:rPr lang="es-ES" sz="1800" dirty="0"/>
              <a:t> i </a:t>
            </a:r>
            <a:r>
              <a:rPr lang="es-ES" sz="1800" dirty="0" err="1"/>
              <a:t>comunicats</a:t>
            </a:r>
            <a:r>
              <a:rPr lang="es-ES" sz="1800" dirty="0"/>
              <a:t> </a:t>
            </a:r>
            <a:r>
              <a:rPr lang="es-ES" sz="1800" dirty="0" err="1"/>
              <a:t>d’interès</a:t>
            </a:r>
            <a:r>
              <a:rPr lang="es-ES" sz="1800" dirty="0"/>
              <a:t>.</a:t>
            </a:r>
          </a:p>
          <a:p>
            <a:pPr marL="457200" lvl="1" indent="0">
              <a:buNone/>
            </a:pPr>
            <a:r>
              <a:rPr lang="es-ES" sz="1800" dirty="0"/>
              <a:t>d.- Actuar </a:t>
            </a:r>
            <a:r>
              <a:rPr lang="es-ES" sz="1800" dirty="0" err="1"/>
              <a:t>davant</a:t>
            </a:r>
            <a:r>
              <a:rPr lang="es-ES" sz="1800" dirty="0"/>
              <a:t> les </a:t>
            </a:r>
            <a:r>
              <a:rPr lang="es-ES" sz="1800" dirty="0" err="1"/>
              <a:t>administracions</a:t>
            </a:r>
            <a:r>
              <a:rPr lang="es-ES" sz="1800" dirty="0"/>
              <a:t> </a:t>
            </a:r>
            <a:r>
              <a:rPr lang="es-ES" sz="1800" dirty="0" err="1"/>
              <a:t>quan</a:t>
            </a:r>
            <a:r>
              <a:rPr lang="es-ES" sz="1800" dirty="0"/>
              <a:t> alguna </a:t>
            </a:r>
            <a:r>
              <a:rPr lang="es-ES" sz="1800" dirty="0" err="1"/>
              <a:t>situació</a:t>
            </a:r>
            <a:r>
              <a:rPr lang="es-ES" sz="1800" dirty="0"/>
              <a:t> afecta </a:t>
            </a:r>
            <a:r>
              <a:rPr lang="es-ES" sz="1800" dirty="0" err="1"/>
              <a:t>als</a:t>
            </a:r>
            <a:r>
              <a:rPr lang="es-ES" sz="1800" dirty="0"/>
              <a:t> </a:t>
            </a:r>
            <a:r>
              <a:rPr lang="es-ES" sz="1800" dirty="0" err="1"/>
              <a:t>pacients</a:t>
            </a:r>
            <a:endParaRPr lang="es-ES" sz="1800" dirty="0"/>
          </a:p>
          <a:p>
            <a:pPr marL="457200" lvl="1" indent="0">
              <a:buNone/>
            </a:pPr>
            <a:r>
              <a:rPr lang="es-ES" sz="1800" dirty="0"/>
              <a:t>e.- </a:t>
            </a:r>
            <a:r>
              <a:rPr lang="es-ES" sz="1800" dirty="0" err="1"/>
              <a:t>Aquesta</a:t>
            </a:r>
            <a:r>
              <a:rPr lang="es-ES" sz="1800" dirty="0"/>
              <a:t> </a:t>
            </a:r>
            <a:r>
              <a:rPr lang="es-ES" sz="1800" dirty="0" err="1"/>
              <a:t>entitat</a:t>
            </a:r>
            <a:r>
              <a:rPr lang="es-ES" sz="1800" dirty="0"/>
              <a:t> </a:t>
            </a:r>
            <a:r>
              <a:rPr lang="es-ES" sz="1800" dirty="0" err="1"/>
              <a:t>vetlla</a:t>
            </a:r>
            <a:r>
              <a:rPr lang="es-ES" sz="1800" dirty="0"/>
              <a:t> </a:t>
            </a:r>
            <a:r>
              <a:rPr lang="es-ES" sz="1800" dirty="0" err="1"/>
              <a:t>perquè</a:t>
            </a:r>
            <a:r>
              <a:rPr lang="es-ES" sz="1800" dirty="0"/>
              <a:t> les </a:t>
            </a:r>
            <a:r>
              <a:rPr lang="es-ES" sz="1800" dirty="0" err="1"/>
              <a:t>seves</a:t>
            </a:r>
            <a:r>
              <a:rPr lang="es-ES" sz="1800" dirty="0"/>
              <a:t> </a:t>
            </a:r>
            <a:r>
              <a:rPr lang="es-ES" sz="1800" dirty="0" err="1"/>
              <a:t>activitats</a:t>
            </a:r>
            <a:r>
              <a:rPr lang="es-ES" sz="1800" dirty="0"/>
              <a:t> </a:t>
            </a:r>
            <a:r>
              <a:rPr lang="es-ES" sz="1800" dirty="0" err="1"/>
              <a:t>integrin</a:t>
            </a:r>
            <a:r>
              <a:rPr lang="es-ES" sz="1800" dirty="0"/>
              <a:t> la perspectiva de </a:t>
            </a:r>
            <a:r>
              <a:rPr lang="es-ES" sz="1800" dirty="0" err="1"/>
              <a:t>gènere</a:t>
            </a:r>
            <a:r>
              <a:rPr lang="es-ES" sz="1800" dirty="0"/>
              <a:t>.</a:t>
            </a:r>
          </a:p>
          <a:p>
            <a:r>
              <a:rPr lang="es-ES" sz="2200" dirty="0"/>
              <a:t>En queda </a:t>
            </a:r>
            <a:r>
              <a:rPr lang="es-ES" sz="2200" dirty="0" err="1"/>
              <a:t>exclòs</a:t>
            </a:r>
            <a:r>
              <a:rPr lang="es-ES" sz="2200" dirty="0"/>
              <a:t> </a:t>
            </a:r>
            <a:r>
              <a:rPr lang="es-ES" sz="2200" dirty="0" err="1"/>
              <a:t>tot</a:t>
            </a:r>
            <a:r>
              <a:rPr lang="es-ES" sz="2200" dirty="0"/>
              <a:t> </a:t>
            </a:r>
            <a:r>
              <a:rPr lang="es-ES" sz="2200" dirty="0" err="1"/>
              <a:t>ànim</a:t>
            </a:r>
            <a:r>
              <a:rPr lang="es-ES" sz="2200" dirty="0"/>
              <a:t> de lucre</a:t>
            </a:r>
            <a:r>
              <a:rPr lang="es-ES" dirty="0"/>
              <a:t>.</a:t>
            </a:r>
          </a:p>
          <a:p>
            <a:pPr algn="ctr"/>
            <a:endParaRPr lang="fr-FR" sz="1800" b="1" dirty="0"/>
          </a:p>
          <a:p>
            <a:pPr algn="ctr"/>
            <a:endParaRPr lang="fr-FR" sz="1800" b="1" dirty="0"/>
          </a:p>
          <a:p>
            <a:pPr algn="ctr"/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185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MODIFICACIÓ ESTATUTS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3200" i="1"/>
              <a:t>Article 3</a:t>
            </a:r>
            <a:r>
              <a:rPr lang="es-ES" sz="3200" b="1" i="1"/>
              <a:t>.     </a:t>
            </a:r>
            <a:r>
              <a:rPr lang="es-ES" sz="3200" b="1" u="sng"/>
              <a:t>Canvi del domicili social.</a:t>
            </a:r>
            <a:endParaRPr lang="es-ES" sz="3200"/>
          </a:p>
          <a:p>
            <a:pPr marL="457200" lvl="1" indent="0">
              <a:buNone/>
            </a:pPr>
            <a:r>
              <a:rPr lang="es-ES" sz="3200"/>
              <a:t>1.  ....”, s’estableix a Barcelona i radica al </a:t>
            </a:r>
            <a:r>
              <a:rPr lang="es-ES" sz="3200" u="sng">
                <a:hlinkClick r:id="rId2"/>
              </a:rPr>
              <a:t>carrer de Cuba, núm. 2</a:t>
            </a:r>
            <a:r>
              <a:rPr lang="es-ES" sz="3200"/>
              <a:t>, despatx 7 (08030) de l’Hotel d’Entitats “Can Guardiola”. </a:t>
            </a:r>
          </a:p>
          <a:p>
            <a:pPr marL="457200" lvl="1" indent="0">
              <a:buNone/>
            </a:pPr>
            <a:endParaRPr lang="es-ES" sz="3200"/>
          </a:p>
          <a:p>
            <a:r>
              <a:rPr lang="es-ES" sz="3200" i="1"/>
              <a:t>Article 10</a:t>
            </a:r>
            <a:r>
              <a:rPr lang="es-ES" sz="3200" b="1" i="1"/>
              <a:t>.    </a:t>
            </a:r>
            <a:r>
              <a:rPr lang="es-ES" sz="3200" b="1" u="sng"/>
              <a:t>Canvi en el termini (ampliació)</a:t>
            </a:r>
            <a:endParaRPr lang="es-ES" sz="3200"/>
          </a:p>
          <a:p>
            <a:pPr marL="457200" lvl="1" indent="0">
              <a:buNone/>
            </a:pPr>
            <a:r>
              <a:rPr lang="es-ES" sz="3200"/>
              <a:t>1. “L'Assemblea General es reuneix en sessió ordinària com a mínim un cop l'any, dins dels sis mesos següents a la data de tancament de l’exercici econòmic”.</a:t>
            </a:r>
          </a:p>
          <a:p>
            <a:pPr marL="0" indent="0">
              <a:buNone/>
            </a:pPr>
            <a:endParaRPr lang="es-ES" sz="3200"/>
          </a:p>
          <a:p>
            <a:r>
              <a:rPr lang="es-ES" sz="3200" i="1"/>
              <a:t>Article 17</a:t>
            </a:r>
            <a:r>
              <a:rPr lang="es-ES" sz="3200" b="1" i="1"/>
              <a:t>.    </a:t>
            </a:r>
            <a:r>
              <a:rPr lang="es-ES" sz="3200" b="1" u="sng"/>
              <a:t>Canvi de terminis de reunió (ampliació) </a:t>
            </a:r>
            <a:endParaRPr lang="es-ES" sz="3200"/>
          </a:p>
          <a:p>
            <a:pPr lvl="1"/>
            <a:r>
              <a:rPr lang="es-ES" sz="3200"/>
              <a:t>1. ... “que en cap cas no pot ser inferior a una vegada cada trimestre.</a:t>
            </a:r>
          </a:p>
          <a:p>
            <a:pPr lvl="1"/>
            <a:endParaRPr lang="es-ES" sz="3200"/>
          </a:p>
          <a:p>
            <a:r>
              <a:rPr lang="en-GB" sz="3200" i="1"/>
              <a:t>Article 25, Article 26 Article 27, Article 28 i Article 29 </a:t>
            </a:r>
            <a:r>
              <a:rPr lang="es-ES" sz="3200"/>
              <a:t>queden integrats en els Articles 25 a 28 dels nous estatuts en iguals termes.</a:t>
            </a:r>
          </a:p>
          <a:p>
            <a:pPr marL="0" indent="0">
              <a:buNone/>
            </a:pPr>
            <a:endParaRPr lang="es-ES" sz="3200"/>
          </a:p>
          <a:p>
            <a:r>
              <a:rPr lang="es-ES" sz="3200" i="1"/>
              <a:t>Article 30, Article 31 i Article 32.       </a:t>
            </a:r>
            <a:r>
              <a:rPr lang="es-ES" sz="3200" u="sng"/>
              <a:t>Passa a ser Article 29 , 30  i 31. dels nous estatuts en iguals termes</a:t>
            </a:r>
            <a:r>
              <a:rPr lang="es-ES" u="sng"/>
              <a:t>.</a:t>
            </a:r>
            <a:endParaRPr lang="es-ES"/>
          </a:p>
          <a:p>
            <a:pPr algn="ctr"/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7038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MODIFICACIÓ ESTATUTS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ca-ES" sz="2400" i="1" dirty="0"/>
              <a:t>I finalment demanem a l’Assemblea que autoritzi al President i/o Secretari per poder fer les esmenes i rectificacions necessàries per obtenir la inscripció legal de les modificacions als Estatuts aprovats.</a:t>
            </a:r>
          </a:p>
          <a:p>
            <a:pPr marL="0" indent="0" algn="just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484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5644" y="3137633"/>
            <a:ext cx="9144000" cy="2170044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2.    PRESENTACIÓ  COMPTES 2017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 I 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>PRESSUPOST 2018</a:t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4455620"/>
            <a:ext cx="2545326" cy="17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6.     RENOVACIÓ DE CÀRRECS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72" y="5157216"/>
            <a:ext cx="2095000" cy="1472027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6D4C01A-E7E9-4A62-BD72-F1F155FD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1771DD-FC54-4028-A5DB-CDF8E21FF83D}"/>
              </a:ext>
            </a:extLst>
          </p:cNvPr>
          <p:cNvSpPr/>
          <p:nvPr/>
        </p:nvSpPr>
        <p:spPr>
          <a:xfrm>
            <a:off x="3162800" y="367018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dirty="0" err="1"/>
              <a:t>Baixes</a:t>
            </a:r>
            <a:r>
              <a:rPr lang="es-ES" sz="2200" dirty="0"/>
              <a:t> a la Junta Directiva:</a:t>
            </a:r>
          </a:p>
          <a:p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Joan Jordi </a:t>
            </a:r>
            <a:r>
              <a:rPr lang="es-ES" sz="2200" dirty="0" err="1"/>
              <a:t>Ràfols</a:t>
            </a:r>
            <a:r>
              <a:rPr lang="es-ES" sz="2200" dirty="0"/>
              <a:t>, per </a:t>
            </a:r>
            <a:r>
              <a:rPr lang="es-ES" sz="2200" dirty="0" err="1"/>
              <a:t>decès</a:t>
            </a: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Antoni Bernal , per </a:t>
            </a:r>
            <a:r>
              <a:rPr lang="es-ES" sz="2200" dirty="0" err="1"/>
              <a:t>motius</a:t>
            </a:r>
            <a:r>
              <a:rPr lang="es-ES" sz="2200" dirty="0"/>
              <a:t> </a:t>
            </a:r>
            <a:r>
              <a:rPr lang="es-ES" sz="2200" dirty="0" err="1"/>
              <a:t>personals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165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225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7.   OBJECTIUS I ACTIVITATS 2018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72" y="5157216"/>
            <a:ext cx="2095000" cy="1472027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6D4C01A-E7E9-4A62-BD72-F1F155FD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1771DD-FC54-4028-A5DB-CDF8E21FF83D}"/>
              </a:ext>
            </a:extLst>
          </p:cNvPr>
          <p:cNvSpPr/>
          <p:nvPr/>
        </p:nvSpPr>
        <p:spPr>
          <a:xfrm>
            <a:off x="3162800" y="367018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9475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OBJECTIUS I ACTIVITATS ATHC 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996" y="1807488"/>
            <a:ext cx="10732008" cy="5032375"/>
          </a:xfrm>
        </p:spPr>
        <p:txBody>
          <a:bodyPr>
            <a:normAutofit/>
          </a:bodyPr>
          <a:lstStyle/>
          <a:p>
            <a:pPr lvl="0"/>
            <a:r>
              <a:rPr lang="es-ES" sz="1900" dirty="0"/>
              <a:t> </a:t>
            </a:r>
            <a:r>
              <a:rPr lang="es-ES" sz="1800" dirty="0" err="1"/>
              <a:t>Voluntariat</a:t>
            </a:r>
            <a:r>
              <a:rPr lang="es-ES" sz="1800" dirty="0"/>
              <a:t>:</a:t>
            </a:r>
          </a:p>
          <a:p>
            <a:pPr lvl="1"/>
            <a:r>
              <a:rPr lang="es-ES" sz="1800" dirty="0"/>
              <a:t>Potenciar el </a:t>
            </a:r>
            <a:r>
              <a:rPr lang="es-ES" sz="1800" dirty="0" err="1"/>
              <a:t>voluntariat</a:t>
            </a:r>
            <a:r>
              <a:rPr lang="es-ES" sz="1800" dirty="0"/>
              <a:t> </a:t>
            </a:r>
            <a:r>
              <a:rPr lang="es-ES" sz="1800" dirty="0" err="1"/>
              <a:t>hospitalari</a:t>
            </a:r>
            <a:r>
              <a:rPr lang="es-ES" sz="1800" dirty="0"/>
              <a:t>: </a:t>
            </a:r>
            <a:r>
              <a:rPr lang="es-ES" sz="1800" dirty="0" err="1"/>
              <a:t>tenir</a:t>
            </a:r>
            <a:r>
              <a:rPr lang="es-ES" sz="1800" dirty="0"/>
              <a:t> 2 </a:t>
            </a:r>
            <a:r>
              <a:rPr lang="es-ES" sz="1800" dirty="0" err="1"/>
              <a:t>voluntaris</a:t>
            </a:r>
            <a:r>
              <a:rPr lang="es-ES" sz="1800" dirty="0"/>
              <a:t> per Hospital</a:t>
            </a:r>
          </a:p>
          <a:p>
            <a:pPr lvl="1"/>
            <a:r>
              <a:rPr lang="es-ES" sz="1800" dirty="0"/>
              <a:t>Definir el programa de </a:t>
            </a:r>
            <a:r>
              <a:rPr lang="es-ES" sz="1800" dirty="0" err="1"/>
              <a:t>voluntariat</a:t>
            </a:r>
            <a:r>
              <a:rPr lang="es-ES" sz="1800" dirty="0"/>
              <a:t> extra-</a:t>
            </a:r>
            <a:r>
              <a:rPr lang="es-ES" sz="1800" dirty="0" err="1"/>
              <a:t>hospitalari</a:t>
            </a:r>
            <a:endParaRPr lang="es-ES" sz="1800" dirty="0"/>
          </a:p>
          <a:p>
            <a:pPr lvl="0"/>
            <a:r>
              <a:rPr lang="es-ES" sz="1800" dirty="0" err="1"/>
              <a:t>Xerrades</a:t>
            </a:r>
            <a:r>
              <a:rPr lang="es-ES" sz="1800" dirty="0"/>
              <a:t>:</a:t>
            </a:r>
          </a:p>
          <a:p>
            <a:pPr lvl="1"/>
            <a:r>
              <a:rPr lang="es-ES" sz="1800" dirty="0" err="1"/>
              <a:t>Realitzar</a:t>
            </a:r>
            <a:r>
              <a:rPr lang="es-ES" sz="1800" dirty="0"/>
              <a:t> 2 </a:t>
            </a:r>
            <a:r>
              <a:rPr lang="es-ES" sz="1800" dirty="0" err="1"/>
              <a:t>xerrades</a:t>
            </a:r>
            <a:r>
              <a:rPr lang="es-ES" sz="1800" dirty="0"/>
              <a:t> per </a:t>
            </a:r>
            <a:r>
              <a:rPr lang="es-ES" sz="1800" dirty="0" err="1"/>
              <a:t>delegació</a:t>
            </a:r>
            <a:r>
              <a:rPr lang="es-ES" sz="1800" dirty="0"/>
              <a:t> sobre la </a:t>
            </a:r>
            <a:r>
              <a:rPr lang="es-ES" sz="1800" dirty="0" err="1"/>
              <a:t>donació</a:t>
            </a:r>
            <a:r>
              <a:rPr lang="es-ES" sz="1800" dirty="0"/>
              <a:t> </a:t>
            </a:r>
            <a:r>
              <a:rPr lang="es-ES" sz="1800" dirty="0" err="1"/>
              <a:t>d’òrgans</a:t>
            </a:r>
            <a:r>
              <a:rPr lang="es-ES" sz="1800" dirty="0"/>
              <a:t> i </a:t>
            </a:r>
            <a:r>
              <a:rPr lang="es-ES" sz="1800" dirty="0" err="1"/>
              <a:t>teixits</a:t>
            </a:r>
            <a:endParaRPr lang="es-ES" sz="1800" dirty="0"/>
          </a:p>
          <a:p>
            <a:pPr lvl="1"/>
            <a:r>
              <a:rPr lang="es-ES" sz="1800" dirty="0"/>
              <a:t>Preparar i </a:t>
            </a:r>
            <a:r>
              <a:rPr lang="es-ES" sz="1800" dirty="0" err="1"/>
              <a:t>fer</a:t>
            </a:r>
            <a:r>
              <a:rPr lang="es-ES" sz="1800" dirty="0"/>
              <a:t> </a:t>
            </a:r>
            <a:r>
              <a:rPr lang="es-ES" sz="1800" dirty="0" err="1"/>
              <a:t>xerrades</a:t>
            </a:r>
            <a:r>
              <a:rPr lang="es-ES" sz="1800" dirty="0"/>
              <a:t> sobre </a:t>
            </a:r>
            <a:r>
              <a:rPr lang="es-ES" sz="1800" dirty="0" err="1"/>
              <a:t>prevenció</a:t>
            </a:r>
            <a:r>
              <a:rPr lang="es-ES" sz="1800" dirty="0"/>
              <a:t> de </a:t>
            </a:r>
            <a:r>
              <a:rPr lang="es-ES" sz="1800" dirty="0" err="1"/>
              <a:t>malalties</a:t>
            </a:r>
            <a:r>
              <a:rPr lang="es-ES" sz="1800" dirty="0"/>
              <a:t> </a:t>
            </a:r>
            <a:r>
              <a:rPr lang="es-ES" sz="1800" dirty="0" err="1"/>
              <a:t>hepàtiques</a:t>
            </a:r>
            <a:r>
              <a:rPr lang="es-ES" sz="1800" dirty="0"/>
              <a:t> </a:t>
            </a:r>
          </a:p>
          <a:p>
            <a:pPr lvl="0"/>
            <a:r>
              <a:rPr lang="es-ES" sz="1800" dirty="0" err="1"/>
              <a:t>Dia</a:t>
            </a:r>
            <a:r>
              <a:rPr lang="es-ES" sz="1800" dirty="0"/>
              <a:t> del </a:t>
            </a:r>
            <a:r>
              <a:rPr lang="es-ES" sz="1800" dirty="0" err="1"/>
              <a:t>Donant</a:t>
            </a:r>
            <a:endParaRPr lang="es-ES" sz="1800" dirty="0"/>
          </a:p>
          <a:p>
            <a:pPr lvl="1"/>
            <a:r>
              <a:rPr lang="es-ES" sz="1800" dirty="0" err="1"/>
              <a:t>Taules</a:t>
            </a:r>
            <a:r>
              <a:rPr lang="es-ES" sz="1800" dirty="0"/>
              <a:t> </a:t>
            </a:r>
            <a:r>
              <a:rPr lang="es-ES" sz="1800" dirty="0" err="1"/>
              <a:t>informatives</a:t>
            </a:r>
            <a:r>
              <a:rPr lang="es-ES" sz="1800" dirty="0"/>
              <a:t> a cada </a:t>
            </a:r>
            <a:r>
              <a:rPr lang="es-ES" sz="1800" dirty="0" err="1"/>
              <a:t>Delegació</a:t>
            </a:r>
            <a:r>
              <a:rPr lang="es-ES" sz="1800" dirty="0"/>
              <a:t> i </a:t>
            </a:r>
            <a:r>
              <a:rPr lang="es-ES" sz="1800" dirty="0" err="1"/>
              <a:t>als</a:t>
            </a:r>
            <a:r>
              <a:rPr lang="es-ES" sz="1800" dirty="0"/>
              <a:t> </a:t>
            </a:r>
            <a:r>
              <a:rPr lang="es-ES" sz="1800" dirty="0" err="1"/>
              <a:t>Hospitals</a:t>
            </a:r>
            <a:endParaRPr lang="es-ES" sz="1800" dirty="0"/>
          </a:p>
          <a:p>
            <a:pPr lvl="1"/>
            <a:r>
              <a:rPr lang="es-ES" sz="1800" dirty="0" err="1"/>
              <a:t>Fer</a:t>
            </a:r>
            <a:r>
              <a:rPr lang="es-ES" sz="1800" dirty="0"/>
              <a:t> arribar la </a:t>
            </a:r>
            <a:r>
              <a:rPr lang="es-ES" sz="1800" dirty="0" err="1"/>
              <a:t>nostra</a:t>
            </a:r>
            <a:r>
              <a:rPr lang="es-ES" sz="1800" dirty="0"/>
              <a:t> </a:t>
            </a:r>
            <a:r>
              <a:rPr lang="es-ES" sz="1800" dirty="0" err="1"/>
              <a:t>posició</a:t>
            </a:r>
            <a:r>
              <a:rPr lang="es-ES" sz="1800" dirty="0"/>
              <a:t> sobre la </a:t>
            </a:r>
            <a:r>
              <a:rPr lang="es-ES" sz="1800" dirty="0" err="1"/>
              <a:t>Llei</a:t>
            </a:r>
            <a:r>
              <a:rPr lang="es-ES" sz="1800" dirty="0"/>
              <a:t> de </a:t>
            </a:r>
            <a:r>
              <a:rPr lang="es-ES" sz="1800" dirty="0" err="1"/>
              <a:t>Donació</a:t>
            </a:r>
            <a:r>
              <a:rPr lang="es-ES" sz="1800" dirty="0"/>
              <a:t> </a:t>
            </a:r>
            <a:r>
              <a:rPr lang="es-ES" sz="1800" dirty="0" err="1"/>
              <a:t>d’òrgans</a:t>
            </a:r>
            <a:r>
              <a:rPr lang="es-ES" sz="1800" dirty="0"/>
              <a:t> a </a:t>
            </a:r>
            <a:r>
              <a:rPr lang="es-ES" sz="1800" dirty="0" err="1"/>
              <a:t>mitjans</a:t>
            </a:r>
            <a:r>
              <a:rPr lang="es-ES" sz="1800" dirty="0"/>
              <a:t> de comunicación i </a:t>
            </a:r>
            <a:r>
              <a:rPr lang="es-ES" sz="1800" dirty="0" err="1"/>
              <a:t>Administració</a:t>
            </a:r>
            <a:endParaRPr lang="es-ES" sz="1800" dirty="0"/>
          </a:p>
          <a:p>
            <a:pPr lvl="0"/>
            <a:r>
              <a:rPr lang="es-ES" sz="1800" dirty="0"/>
              <a:t>Consolidar </a:t>
            </a:r>
            <a:r>
              <a:rPr lang="es-ES" sz="1800" dirty="0" err="1"/>
              <a:t>organització</a:t>
            </a:r>
            <a:r>
              <a:rPr lang="es-ES" sz="1800" dirty="0"/>
              <a:t> ATHC:</a:t>
            </a:r>
          </a:p>
          <a:p>
            <a:pPr lvl="1"/>
            <a:r>
              <a:rPr lang="es-ES" sz="1800" dirty="0"/>
              <a:t>Potenciar </a:t>
            </a:r>
            <a:r>
              <a:rPr lang="es-ES" sz="1800" dirty="0" err="1"/>
              <a:t>grups</a:t>
            </a:r>
            <a:r>
              <a:rPr lang="es-ES" sz="1800" dirty="0"/>
              <a:t> de </a:t>
            </a:r>
            <a:r>
              <a:rPr lang="es-ES" sz="1800" dirty="0" err="1"/>
              <a:t>treball</a:t>
            </a:r>
            <a:r>
              <a:rPr lang="es-ES" sz="1800" dirty="0"/>
              <a:t>: </a:t>
            </a:r>
            <a:r>
              <a:rPr lang="es-ES" sz="1800" dirty="0" err="1"/>
              <a:t>Planificació</a:t>
            </a:r>
            <a:r>
              <a:rPr lang="es-ES" sz="1800" dirty="0"/>
              <a:t>, </a:t>
            </a:r>
            <a:r>
              <a:rPr lang="es-ES" sz="1800" dirty="0" err="1"/>
              <a:t>Comunicació</a:t>
            </a:r>
            <a:r>
              <a:rPr lang="es-ES" sz="1800" dirty="0"/>
              <a:t>, </a:t>
            </a:r>
            <a:r>
              <a:rPr lang="es-ES" sz="1800" dirty="0" err="1"/>
              <a:t>Voluntariat</a:t>
            </a:r>
            <a:r>
              <a:rPr lang="es-ES" sz="1800" dirty="0"/>
              <a:t> i </a:t>
            </a:r>
            <a:r>
              <a:rPr lang="es-ES" sz="1800" dirty="0" err="1"/>
              <a:t>Proposta</a:t>
            </a:r>
            <a:r>
              <a:rPr lang="es-ES" sz="1800" dirty="0"/>
              <a:t> de </a:t>
            </a:r>
            <a:r>
              <a:rPr lang="es-ES" sz="1800" dirty="0" err="1"/>
              <a:t>continguts</a:t>
            </a:r>
            <a:endParaRPr lang="es-ES" sz="1800" dirty="0"/>
          </a:p>
          <a:p>
            <a:pPr lvl="0"/>
            <a:r>
              <a:rPr lang="es-ES" sz="1800" dirty="0" err="1"/>
              <a:t>Fires</a:t>
            </a:r>
            <a:r>
              <a:rPr lang="es-ES" sz="1800" dirty="0"/>
              <a:t> de </a:t>
            </a:r>
            <a:r>
              <a:rPr lang="es-ES" sz="1800" dirty="0" err="1"/>
              <a:t>Salut</a:t>
            </a:r>
            <a:endParaRPr lang="es-ES" sz="1800" dirty="0"/>
          </a:p>
          <a:p>
            <a:pPr lvl="1"/>
            <a:r>
              <a:rPr lang="es-ES" sz="1800" dirty="0" err="1"/>
              <a:t>Presència</a:t>
            </a:r>
            <a:r>
              <a:rPr lang="es-ES" sz="1800" dirty="0"/>
              <a:t> a les </a:t>
            </a:r>
            <a:r>
              <a:rPr lang="es-ES" sz="1800" dirty="0" err="1"/>
              <a:t>Fires</a:t>
            </a:r>
            <a:r>
              <a:rPr lang="es-ES" sz="1800" dirty="0"/>
              <a:t> de </a:t>
            </a:r>
            <a:r>
              <a:rPr lang="es-ES" sz="1800" dirty="0" err="1"/>
              <a:t>Salut</a:t>
            </a:r>
            <a:r>
              <a:rPr lang="es-ES" sz="1800" dirty="0"/>
              <a:t> de les </a:t>
            </a:r>
            <a:r>
              <a:rPr lang="es-ES" sz="1800" dirty="0" err="1"/>
              <a:t>nostres</a:t>
            </a:r>
            <a:r>
              <a:rPr lang="es-ES" sz="1800" dirty="0"/>
              <a:t> </a:t>
            </a:r>
            <a:r>
              <a:rPr lang="es-ES" sz="1800" dirty="0" err="1"/>
              <a:t>delegacions</a:t>
            </a:r>
            <a:r>
              <a:rPr lang="es-ES" sz="1800" dirty="0"/>
              <a:t> i </a:t>
            </a:r>
            <a:r>
              <a:rPr lang="es-ES" sz="1800" dirty="0" err="1"/>
              <a:t>d’altres</a:t>
            </a:r>
            <a:r>
              <a:rPr lang="es-ES" sz="1800" dirty="0"/>
              <a:t>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OBJECTIUS I ACTIVITATS  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afrontar temes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òrgans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perden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donants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vius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medicació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malalts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pensionistes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LLei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d’accés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universal a la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sanitat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Territorialitat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referencia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en-U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xarxes</a:t>
            </a: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socials: </a:t>
            </a:r>
            <a:r>
              <a:rPr lang="en-U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</a:t>
            </a: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continguts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realizar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sensibilitzar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la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donació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d’òrgans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el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trasplantament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administrativa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Redistribució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tasques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procediments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Finançament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Mantenir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finançaments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Aconseguir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finançament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pisos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d’acollida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Cercar de noves (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laboratoris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Pisos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d’acollida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millorar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l’exercici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</a:t>
            </a:r>
            <a:r>
              <a:rPr lang="es-E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3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caminades</a:t>
            </a:r>
            <a:endParaRPr lang="es-E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PROPERES ACTIVITATS 2018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d’abril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d’Entitats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Voluntariat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Girona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Plaça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Catalunya) de 17 a 21 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delegació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l’ATHC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Tarragona 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l’Hotel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d’Entitats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18,19,20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Vilfranca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Penedès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Xerrada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la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donació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d’òrgans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teixits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l’Espai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 a Vilafranca del Penedès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l’obra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Tras-plantar 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càrrec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Pep Noguera 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l’AuditorI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Municipal de Terrassa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IV Caminada ATHC (Castell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d’Olivella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Font del Rector- Garraf)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Dia del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Donant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Caminada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d’agraïment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donant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 Pedrera- Sagrada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Caminada per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l’eliminació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l’Hepatitis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ASSCAT ( Montjuïc)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Jornada Dia Mundial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l’Hepatitis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ponència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l’ATHC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41064"/>
            <a:ext cx="9144000" cy="986853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Torn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d’intervencions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i preguntes…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4193621"/>
            <a:ext cx="2542252" cy="178628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95537" y="3602037"/>
            <a:ext cx="9144000" cy="296945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7" y="4193621"/>
            <a:ext cx="2085974" cy="14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03068"/>
            <a:ext cx="3425609" cy="2406963"/>
          </a:xfrm>
          <a:prstGeom prst="rect">
            <a:avLst/>
          </a:prstGeom>
        </p:spPr>
      </p:pic>
      <p:pic>
        <p:nvPicPr>
          <p:cNvPr id="10242" name="Picture 2" descr="https://tse1.mm.bing.net/th?id=OIP.koN4cXIspguZahox-qVMKAHaDx&amp;pid=15.1&amp;P=0&amp;w=334&amp;h=171">
            <a:extLst>
              <a:ext uri="{FF2B5EF4-FFF2-40B4-BE49-F238E27FC236}">
                <a16:creationId xmlns:a16="http://schemas.microsoft.com/office/drawing/2014/main" id="{298C8B85-13D5-460A-997A-A9E8D2CC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29" y="1432799"/>
            <a:ext cx="3433324" cy="1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49725" y="1107467"/>
            <a:ext cx="3423916" cy="24427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1800" b="1" i="1" cap="all" spc="200">
                <a:solidFill>
                  <a:srgbClr val="FFFFFF"/>
                </a:solidFill>
              </a:rPr>
              <a:t/>
            </a:r>
            <a:br>
              <a:rPr lang="en-US" sz="1800" b="1" i="1" cap="all" spc="200">
                <a:solidFill>
                  <a:srgbClr val="FFFFFF"/>
                </a:solidFill>
              </a:rPr>
            </a:br>
            <a:r>
              <a:rPr lang="en-US" sz="1800" b="1" i="1" cap="all" spc="200">
                <a:solidFill>
                  <a:srgbClr val="FFFFFF"/>
                </a:solidFill>
              </a:rPr>
              <a:t>moltes gràcies per la vostra atenció i la vostra assistència…</a:t>
            </a:r>
            <a:r>
              <a:rPr lang="en-US" sz="1800" b="1">
                <a:solidFill>
                  <a:srgbClr val="FFFFFF"/>
                </a:solidFill>
              </a:rPr>
              <a:t/>
            </a:r>
            <a:br>
              <a:rPr lang="en-US" sz="1800" b="1">
                <a:solidFill>
                  <a:srgbClr val="FFFFFF"/>
                </a:solidFill>
              </a:rPr>
            </a:br>
            <a:endParaRPr lang="en-US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RESULTATS EXERCICI 2017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104" y="5084064"/>
            <a:ext cx="2147961" cy="1508881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		INGRESSOS TOTALS	123.252,25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		</a:t>
            </a:r>
            <a:r>
              <a:rPr lang="es-ES"/>
              <a:t>DESPESES </a:t>
            </a:r>
            <a:r>
              <a:rPr lang="es-ES" smtClean="0"/>
              <a:t>TOTALS</a:t>
            </a:r>
            <a:r>
              <a:rPr lang="es-ES"/>
              <a:t>	</a:t>
            </a:r>
            <a:r>
              <a:rPr lang="es-ES" smtClean="0"/>
              <a:t>            -115.853,22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	==============================</a:t>
            </a:r>
          </a:p>
          <a:p>
            <a:pPr marL="0" indent="0">
              <a:buNone/>
            </a:pPr>
            <a:r>
              <a:rPr lang="es-ES" dirty="0"/>
              <a:t>		EXCEDENT			  +7.399,03</a:t>
            </a:r>
          </a:p>
        </p:txBody>
      </p:sp>
    </p:spTree>
    <p:extLst>
      <p:ext uri="{BB962C8B-B14F-4D97-AF65-F5344CB8AC3E}">
        <p14:creationId xmlns:p14="http://schemas.microsoft.com/office/powerpoint/2010/main" val="1017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b="1" u="sng" dirty="0">
                <a:solidFill>
                  <a:schemeClr val="accent2"/>
                </a:solidFill>
              </a:rPr>
              <a:t>                                                                                                </a:t>
            </a:r>
            <a:br>
              <a:rPr lang="es-ES" sz="2800" b="1" u="sng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INGRESSOS 2017                           DESPESES  2017</a:t>
            </a:r>
            <a:r>
              <a:rPr lang="es-ES" sz="2800" b="1" dirty="0">
                <a:solidFill>
                  <a:schemeClr val="accent2"/>
                </a:solidFill>
              </a:rPr>
              <a:t/>
            </a:r>
            <a:br>
              <a:rPr lang="es-ES" sz="2800" b="1" dirty="0">
                <a:solidFill>
                  <a:schemeClr val="accent2"/>
                </a:solidFill>
              </a:rPr>
            </a:br>
            <a:endParaRPr lang="es-E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36612"/>
              </p:ext>
            </p:extLst>
          </p:nvPr>
        </p:nvGraphicFramePr>
        <p:xfrm>
          <a:off x="838200" y="3516965"/>
          <a:ext cx="4704471" cy="35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55946"/>
              </p:ext>
            </p:extLst>
          </p:nvPr>
        </p:nvGraphicFramePr>
        <p:xfrm>
          <a:off x="838200" y="1825624"/>
          <a:ext cx="4704471" cy="195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Hoja de cálculo" r:id="rId4" imgW="3486156" imgH="1343131" progId="Excel.Sheet.12">
                  <p:embed/>
                </p:oleObj>
              </mc:Choice>
              <mc:Fallback>
                <p:oleObj name="Hoja de cálculo" r:id="rId4" imgW="3486156" imgH="1343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825624"/>
                        <a:ext cx="4704471" cy="1951245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03695"/>
              </p:ext>
            </p:extLst>
          </p:nvPr>
        </p:nvGraphicFramePr>
        <p:xfrm>
          <a:off x="5993763" y="1825624"/>
          <a:ext cx="5342915" cy="169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Hoja de cálculo" r:id="rId6" imgW="3733897" imgH="1152710" progId="Excel.Sheet.12">
                  <p:embed/>
                </p:oleObj>
              </mc:Choice>
              <mc:Fallback>
                <p:oleObj name="Hoja de cálculo" r:id="rId6" imgW="3733897" imgH="11527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3763" y="1825624"/>
                        <a:ext cx="5342915" cy="1691341"/>
                      </a:xfrm>
                      <a:prstGeom prst="rect">
                        <a:avLst/>
                      </a:prstGeom>
                      <a:ln w="1905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253499"/>
              </p:ext>
            </p:extLst>
          </p:nvPr>
        </p:nvGraphicFramePr>
        <p:xfrm>
          <a:off x="5993764" y="3516965"/>
          <a:ext cx="5342915" cy="357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167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01788"/>
          </a:xfrm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100" dirty="0">
                <a:solidFill>
                  <a:schemeClr val="accent2"/>
                </a:solidFill>
              </a:rPr>
              <a:t> 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BALANÇ DE SITUACIÓ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600" b="1" dirty="0" err="1">
                <a:solidFill>
                  <a:schemeClr val="accent2"/>
                </a:solidFill>
                <a:latin typeface="+mn-lt"/>
              </a:rPr>
              <a:t>tancat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 a 31 de Desembre de 2017</a:t>
            </a:r>
            <a:r>
              <a:rPr lang="es-ES" sz="3600" b="1" dirty="0">
                <a:latin typeface="+mn-lt"/>
              </a:rPr>
              <a:t/>
            </a:r>
            <a:br>
              <a:rPr lang="es-ES" sz="3600" b="1" dirty="0">
                <a:latin typeface="+mn-lt"/>
              </a:rPr>
            </a:br>
            <a:endParaRPr lang="es-ES" sz="3600" b="1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09814"/>
              </p:ext>
            </p:extLst>
          </p:nvPr>
        </p:nvGraphicFramePr>
        <p:xfrm>
          <a:off x="838200" y="1825625"/>
          <a:ext cx="5001768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Hoja de cálculo" r:id="rId3" imgW="4048208" imgH="3266953" progId="Excel.Sheet.12">
                  <p:embed/>
                </p:oleObj>
              </mc:Choice>
              <mc:Fallback>
                <p:oleObj name="Hoja de cálculo" r:id="rId3" imgW="4048208" imgH="32669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25625"/>
                        <a:ext cx="5001768" cy="4351338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109743"/>
              </p:ext>
            </p:extLst>
          </p:nvPr>
        </p:nvGraphicFramePr>
        <p:xfrm>
          <a:off x="6096000" y="1825625"/>
          <a:ext cx="525780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Hoja de cálculo" r:id="rId5" imgW="4048208" imgH="3076532" progId="Excel.Sheet.12">
                  <p:embed/>
                </p:oleObj>
              </mc:Choice>
              <mc:Fallback>
                <p:oleObj name="Hoja de cálculo" r:id="rId5" imgW="4048208" imgH="3076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825625"/>
                        <a:ext cx="5257800" cy="4351338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7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PRESSUPOST 2018</a:t>
            </a:r>
            <a:r>
              <a:rPr lang="es-ES" sz="2800" dirty="0">
                <a:solidFill>
                  <a:schemeClr val="accent2"/>
                </a:solidFill>
              </a:rPr>
              <a:t/>
            </a:r>
            <a:br>
              <a:rPr lang="es-ES" sz="2800" dirty="0">
                <a:solidFill>
                  <a:schemeClr val="accent2"/>
                </a:solidFill>
              </a:rPr>
            </a:br>
            <a:r>
              <a:rPr lang="es-ES" sz="2800" dirty="0">
                <a:solidFill>
                  <a:schemeClr val="accent2"/>
                </a:solidFill>
              </a:rPr>
              <a:t> 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586319"/>
              </p:ext>
            </p:extLst>
          </p:nvPr>
        </p:nvGraphicFramePr>
        <p:xfrm>
          <a:off x="838200" y="1825625"/>
          <a:ext cx="49498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Worksheet" r:id="rId3" imgW="3781555" imgH="2504890" progId="Excel.Sheet.12">
                  <p:embed/>
                </p:oleObj>
              </mc:Choice>
              <mc:Fallback>
                <p:oleObj name="Worksheet" r:id="rId3" imgW="3781555" imgH="2504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25625"/>
                        <a:ext cx="4949825" cy="2955925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42703"/>
              </p:ext>
            </p:extLst>
          </p:nvPr>
        </p:nvGraphicFramePr>
        <p:xfrm>
          <a:off x="6241774" y="1825625"/>
          <a:ext cx="4714254" cy="403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Worksheet" r:id="rId5" imgW="3781555" imgH="3838595" progId="Excel.Sheet.12">
                  <p:embed/>
                </p:oleObj>
              </mc:Choice>
              <mc:Fallback>
                <p:oleObj name="Worksheet" r:id="rId5" imgW="3781555" imgH="3838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1774" y="1825625"/>
                        <a:ext cx="4714254" cy="4031836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11A5CF4-1052-4D54-82B7-F152604FE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336696" y="5907286"/>
            <a:ext cx="1208628" cy="8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3.  MEMÒRIA D’ACTIVITATS 2017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72" y="5157216"/>
            <a:ext cx="2095000" cy="14720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23" y="3360326"/>
            <a:ext cx="4326354" cy="28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ACTIVITATS DE SUPORT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PSICOLÒGIC- VOLUNTARIAT- PISOS ACOLLIDA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b="1" dirty="0">
                <a:solidFill>
                  <a:schemeClr val="accent2"/>
                </a:solidFill>
              </a:rPr>
              <a:t>SUPORT PSICOLÒGIC A PACIENTS I FAMILIARS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ES" sz="1800" dirty="0"/>
              <a:t>	48 visites </a:t>
            </a:r>
            <a:r>
              <a:rPr lang="es-ES" sz="1800" dirty="0" err="1"/>
              <a:t>d’atenció</a:t>
            </a:r>
            <a:r>
              <a:rPr lang="es-ES" sz="1800" dirty="0"/>
              <a:t> </a:t>
            </a:r>
            <a:r>
              <a:rPr lang="es-ES" sz="1800" dirty="0" err="1"/>
              <a:t>psicològica</a:t>
            </a:r>
            <a:endParaRPr lang="es-ES" sz="1800" dirty="0"/>
          </a:p>
          <a:p>
            <a:r>
              <a:rPr lang="es-ES" sz="1800" b="1" dirty="0">
                <a:solidFill>
                  <a:schemeClr val="accent2"/>
                </a:solidFill>
              </a:rPr>
              <a:t>SUPORT SOCIAL-VOLUNTARIAT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ES" sz="1800" dirty="0"/>
              <a:t>              208 visites a </a:t>
            </a:r>
            <a:r>
              <a:rPr lang="es-ES" sz="1800" dirty="0" err="1"/>
              <a:t>malalts</a:t>
            </a:r>
            <a:r>
              <a:rPr lang="es-ES" sz="1800" dirty="0"/>
              <a:t> </a:t>
            </a:r>
            <a:r>
              <a:rPr lang="es-ES" sz="1800" dirty="0" err="1"/>
              <a:t>ingressats</a:t>
            </a:r>
            <a:r>
              <a:rPr lang="es-ES" sz="1800" dirty="0"/>
              <a:t> i 6 </a:t>
            </a:r>
            <a:r>
              <a:rPr lang="es-ES" sz="1800" dirty="0" err="1"/>
              <a:t>acompanyaments</a:t>
            </a:r>
            <a:endParaRPr lang="es-ES" sz="1800" dirty="0"/>
          </a:p>
          <a:p>
            <a:pPr lvl="0"/>
            <a:r>
              <a:rPr lang="es-ES" sz="1800" b="1" dirty="0">
                <a:solidFill>
                  <a:srgbClr val="ED7D31"/>
                </a:solidFill>
              </a:rPr>
              <a:t>PISOS D’ACOLLIDA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s-ES" sz="1800" dirty="0"/>
              <a:t>              </a:t>
            </a:r>
            <a:r>
              <a:rPr lang="es-ES" sz="1800" dirty="0" err="1"/>
              <a:t>Allotjament</a:t>
            </a:r>
            <a:r>
              <a:rPr lang="es-ES" sz="1800" dirty="0"/>
              <a:t> per a 123 </a:t>
            </a:r>
            <a:r>
              <a:rPr lang="es-ES" sz="1800" dirty="0" err="1"/>
              <a:t>famílies</a:t>
            </a:r>
            <a:r>
              <a:rPr lang="es-ES" sz="1800" dirty="0"/>
              <a:t>, 2.744 </a:t>
            </a:r>
            <a:r>
              <a:rPr lang="es-ES" sz="1800" dirty="0" err="1"/>
              <a:t>pernoctacions</a:t>
            </a:r>
            <a:r>
              <a:rPr lang="es-ES" sz="1800" dirty="0"/>
              <a:t> </a:t>
            </a:r>
            <a:r>
              <a:rPr lang="es-ES" sz="1800" dirty="0" err="1"/>
              <a:t>realitzades</a:t>
            </a:r>
            <a:r>
              <a:rPr lang="es-ES" sz="18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47" y="4280452"/>
            <a:ext cx="3083612" cy="20624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78" y="4280452"/>
            <a:ext cx="3277586" cy="20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1357</Words>
  <Application>Microsoft Office PowerPoint</Application>
  <PresentationFormat>Panorámica</PresentationFormat>
  <Paragraphs>224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CordiaUPC</vt:lpstr>
      <vt:lpstr>Courier New</vt:lpstr>
      <vt:lpstr>Symbol</vt:lpstr>
      <vt:lpstr>Times New Roman</vt:lpstr>
      <vt:lpstr>Tema de Office</vt:lpstr>
      <vt:lpstr>Hoja de cálculo</vt:lpstr>
      <vt:lpstr>Worksheet</vt:lpstr>
      <vt:lpstr>        ASSEMBLEA GENERAL ORDINÀRIA DE L’ASSOCIACIÓ DE TRASPLANTATS HEPÀTICS DE CATALUNYA - 2018                        </vt:lpstr>
      <vt:lpstr>  1.    APROVACIÓ DE L’ACTA DE L’ASSEMBLEA 2017 </vt:lpstr>
      <vt:lpstr>  2.    PRESENTACIÓ  COMPTES 2017  I  PRESSUPOST 2018  </vt:lpstr>
      <vt:lpstr>RESULTATS EXERCICI 2017   </vt:lpstr>
      <vt:lpstr>                                                                                                 INGRESSOS 2017                           DESPESES  2017 </vt:lpstr>
      <vt:lpstr>  BALANÇ DE SITUACIÓ  tancat a 31 de Desembre de 2017 </vt:lpstr>
      <vt:lpstr>PRESSUPOST 2018   </vt:lpstr>
      <vt:lpstr>Presentación de PowerPoint</vt:lpstr>
      <vt:lpstr> ACTIVITATS DE SUPORT PSICOLÒGIC- VOLUNTARIAT- PISOS ACOLLIDA  </vt:lpstr>
      <vt:lpstr>ACTIVITATS DE SENSIBILITZACIÓ I PROMOCIÓ DE LA DONACIÓ D’ÒRGANS I TEIXITS </vt:lpstr>
      <vt:lpstr>ACTIVITATS DE SENSIBILITZACIÓ I PROMOCIÓ DE LA DONACIÓ D’ÒRGANS I TEIXITS </vt:lpstr>
      <vt:lpstr>XERRADES – JORNADES – CONFERÈNCIES – ACTES</vt:lpstr>
      <vt:lpstr>XERRADES – JORNADES – CONFERÈNCIES – ACTES</vt:lpstr>
      <vt:lpstr> MITJANS DE COMUNICACIÓ  </vt:lpstr>
      <vt:lpstr> MITJANS DE COMUNICACIÓ  </vt:lpstr>
      <vt:lpstr> MITJANS DE COMUNICACIÓ  </vt:lpstr>
      <vt:lpstr> FORMACIÓ  </vt:lpstr>
      <vt:lpstr>ACTIVITATS DE RELACIÓ AMB L’ASSOCIAT/DA</vt:lpstr>
      <vt:lpstr>ALTRES</vt:lpstr>
      <vt:lpstr>ALTRES</vt:lpstr>
      <vt:lpstr>XARXES SOCIALS</vt:lpstr>
      <vt:lpstr>XARXES SOCIALS</vt:lpstr>
      <vt:lpstr>Presentación de PowerPoint</vt:lpstr>
      <vt:lpstr>NOVA SEU SOCIAL: CAN GUARDIOLA BARRI DE SANT ANDREU - BARCELONA</vt:lpstr>
      <vt:lpstr>Presentación de PowerPoint</vt:lpstr>
      <vt:lpstr>MODIFICACIÓ ESTATUTS</vt:lpstr>
      <vt:lpstr>MODIFICACIÓ ESTATUTS</vt:lpstr>
      <vt:lpstr>MODIFICACIÓ ESTATUTS</vt:lpstr>
      <vt:lpstr>MODIFICACIÓ ESTATUTS</vt:lpstr>
      <vt:lpstr>Presentación de PowerPoint</vt:lpstr>
      <vt:lpstr>Presentación de PowerPoint</vt:lpstr>
      <vt:lpstr>OBJECTIUS I ACTIVITATS ATHC 2018</vt:lpstr>
      <vt:lpstr>OBJECTIUS I ACTIVITATS  2018</vt:lpstr>
      <vt:lpstr>PROPERES ACTIVITATS 2018</vt:lpstr>
      <vt:lpstr>Torn d’intervencions i preguntes…</vt:lpstr>
      <vt:lpstr> moltes gràcies per la vostra atenció i la vostra assistència…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ORDINÀRIA DE L’ASSOCIACIÓ DE TRASPLANTATS HEPÀTICS DE CATALUNYA                          2018</dc:title>
  <dc:creator>gaspar</dc:creator>
  <cp:lastModifiedBy>gaspar</cp:lastModifiedBy>
  <cp:revision>109</cp:revision>
  <dcterms:created xsi:type="dcterms:W3CDTF">2018-04-01T16:15:00Z</dcterms:created>
  <dcterms:modified xsi:type="dcterms:W3CDTF">2018-04-19T11:49:14Z</dcterms:modified>
</cp:coreProperties>
</file>