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88" r:id="rId2"/>
    <p:sldId id="300" r:id="rId3"/>
    <p:sldId id="299" r:id="rId4"/>
    <p:sldId id="301" r:id="rId5"/>
    <p:sldId id="262" r:id="rId6"/>
    <p:sldId id="30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B3356-AE4E-4FAC-B4DF-CFC7870D5D98}" type="datetimeFigureOut">
              <a:rPr lang="ca-ES" smtClean="0"/>
              <a:t>1/2/2020</a:t>
            </a:fld>
            <a:endParaRPr lang="ca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98C77-B1B3-4A65-86C3-7AAC8F92EC99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7569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62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678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6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10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337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579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839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391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315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118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15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EF05-CC66-48ED-AECC-595D53BC96DF}" type="datetimeFigureOut">
              <a:rPr lang="es-ES" smtClean="0"/>
              <a:t>01/02/2020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44E7-2457-450A-971A-76161E201A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516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accent2">
                <a:lumMod val="0"/>
                <a:lumOff val="100000"/>
              </a:schemeClr>
            </a:gs>
            <a:gs pos="76000">
              <a:schemeClr val="accent2">
                <a:lumMod val="0"/>
                <a:lumOff val="100000"/>
              </a:schemeClr>
            </a:gs>
            <a:gs pos="98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2335775"/>
            <a:ext cx="9144000" cy="239324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s-ES" sz="4900" b="1" dirty="0">
                <a:solidFill>
                  <a:schemeClr val="accent2"/>
                </a:solidFill>
                <a:latin typeface="+mn-lt"/>
              </a:rPr>
              <a:t>  MEMORIA ECONÓMICA 2018</a:t>
            </a:r>
            <a:br>
              <a:rPr lang="es-ES" sz="4900" b="1" dirty="0">
                <a:solidFill>
                  <a:schemeClr val="accent2"/>
                </a:solidFill>
                <a:latin typeface="+mn-lt"/>
              </a:rPr>
            </a:br>
            <a:br>
              <a:rPr lang="es-ES" sz="4900" b="1" dirty="0">
                <a:solidFill>
                  <a:schemeClr val="accent2"/>
                </a:solidFill>
                <a:latin typeface="+mn-lt"/>
              </a:rPr>
            </a:br>
            <a:endParaRPr lang="es-ES" sz="49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550984" y="3720367"/>
            <a:ext cx="9144000" cy="1655762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76D1A5-2B98-4A64-93A6-76B558152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975" y="4104121"/>
            <a:ext cx="2024047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2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83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accent2"/>
                </a:solidFill>
                <a:latin typeface="+mn-lt"/>
              </a:rPr>
              <a:t>RESULTADOS EJERCICIO 2018 </a:t>
            </a:r>
            <a:br>
              <a:rPr lang="es-ES" sz="3200" b="1" dirty="0">
                <a:solidFill>
                  <a:schemeClr val="accent2"/>
                </a:solidFill>
                <a:latin typeface="+mn-lt"/>
              </a:rPr>
            </a:br>
            <a:r>
              <a:rPr lang="es-ES" sz="3200" b="1" dirty="0">
                <a:solidFill>
                  <a:schemeClr val="accent2"/>
                </a:solidFill>
                <a:latin typeface="+mn-lt"/>
              </a:rPr>
              <a:t> </a:t>
            </a:r>
            <a:endParaRPr lang="es-E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B33203-149A-4D6A-891C-21CF737A2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475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pPr marL="0" indent="0">
              <a:buNone/>
            </a:pPr>
            <a:r>
              <a:rPr lang="es-ES" b="1" dirty="0"/>
              <a:t>INGRESOS</a:t>
            </a:r>
            <a:r>
              <a:rPr lang="es-ES" dirty="0"/>
              <a:t>	</a:t>
            </a:r>
          </a:p>
          <a:p>
            <a:pPr marL="0" indent="0">
              <a:buNone/>
            </a:pPr>
            <a:r>
              <a:rPr lang="es-ES" dirty="0"/>
              <a:t>	        Cuotas socios….………………..….12.810,00</a:t>
            </a:r>
          </a:p>
          <a:p>
            <a:pPr marL="0" indent="0">
              <a:buNone/>
            </a:pPr>
            <a:r>
              <a:rPr lang="es-ES" dirty="0"/>
              <a:t>	        Fundaciones…..……………………..8.600,00</a:t>
            </a:r>
          </a:p>
          <a:p>
            <a:pPr marL="0" indent="0">
              <a:buNone/>
            </a:pPr>
            <a:r>
              <a:rPr lang="es-ES" dirty="0"/>
              <a:t>                   </a:t>
            </a:r>
            <a:r>
              <a:rPr lang="ca-ES" dirty="0"/>
              <a:t>Subvenciones</a:t>
            </a:r>
            <a:r>
              <a:rPr lang="es-ES" dirty="0"/>
              <a:t> </a:t>
            </a:r>
            <a:r>
              <a:rPr lang="ca-ES" dirty="0"/>
              <a:t>oficiales</a:t>
            </a:r>
            <a:r>
              <a:rPr lang="es-ES" dirty="0"/>
              <a:t>…….…..22.479,69</a:t>
            </a:r>
          </a:p>
          <a:p>
            <a:pPr marL="0" indent="0">
              <a:buNone/>
            </a:pPr>
            <a:r>
              <a:rPr lang="es-ES" dirty="0"/>
              <a:t>                   </a:t>
            </a:r>
            <a:r>
              <a:rPr lang="ca-ES" dirty="0" err="1"/>
              <a:t>Actividades</a:t>
            </a:r>
            <a:r>
              <a:rPr lang="es-ES" dirty="0"/>
              <a:t>………………………..…..3.107,12</a:t>
            </a:r>
          </a:p>
          <a:p>
            <a:pPr marL="0" indent="0">
              <a:buNone/>
            </a:pPr>
            <a:r>
              <a:rPr lang="es-ES" dirty="0"/>
              <a:t>                   Pisos de acogida…………….......17.007,53</a:t>
            </a:r>
          </a:p>
          <a:p>
            <a:pPr marL="0" indent="0">
              <a:buNone/>
            </a:pPr>
            <a:r>
              <a:rPr lang="es-ES" dirty="0"/>
              <a:t>                   Donativos y otros…………………..…791,90</a:t>
            </a:r>
          </a:p>
          <a:p>
            <a:pPr marL="0" indent="0">
              <a:buNone/>
            </a:pPr>
            <a:r>
              <a:rPr lang="es-ES" dirty="0"/>
              <a:t>		           </a:t>
            </a:r>
            <a:r>
              <a:rPr lang="es-ES" b="1" dirty="0"/>
              <a:t>TOTAL…………………..…64.796,24	</a:t>
            </a:r>
            <a:r>
              <a:rPr lang="es-ES" dirty="0"/>
              <a:t>						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35A75A5-F7F2-4C8E-90B7-ACE8B07E1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932" y="403012"/>
            <a:ext cx="2024047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6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83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accent2"/>
                </a:solidFill>
                <a:latin typeface="+mn-lt"/>
              </a:rPr>
              <a:t>INGRESOS 2018 </a:t>
            </a:r>
            <a:br>
              <a:rPr lang="es-ES" sz="3200" b="1" dirty="0">
                <a:solidFill>
                  <a:schemeClr val="accent2"/>
                </a:solidFill>
                <a:latin typeface="+mn-lt"/>
              </a:rPr>
            </a:br>
            <a:r>
              <a:rPr lang="es-ES" sz="3200" b="1" dirty="0">
                <a:solidFill>
                  <a:schemeClr val="accent2"/>
                </a:solidFill>
                <a:latin typeface="+mn-lt"/>
              </a:rPr>
              <a:t> </a:t>
            </a:r>
            <a:endParaRPr lang="es-E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B33203-149A-4D6A-891C-21CF737A2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pPr marL="0" indent="0">
              <a:buNone/>
            </a:pPr>
            <a:r>
              <a:rPr lang="es-ES" dirty="0"/>
              <a:t>		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8D9C07E-FA72-4E3E-8424-ED7322E14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7316" y="397095"/>
            <a:ext cx="2024047" cy="124978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F594C14-A46A-4518-9B2C-553CA6197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320" y="1722658"/>
            <a:ext cx="8156400" cy="458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70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83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accent2"/>
                </a:solidFill>
                <a:latin typeface="+mn-lt"/>
              </a:rPr>
              <a:t>RESULTADOS EJERCICIO 2018 </a:t>
            </a:r>
            <a:br>
              <a:rPr lang="es-ES" sz="3200" b="1" dirty="0">
                <a:solidFill>
                  <a:schemeClr val="accent2"/>
                </a:solidFill>
                <a:latin typeface="+mn-lt"/>
              </a:rPr>
            </a:br>
            <a:r>
              <a:rPr lang="es-ES" sz="3200" b="1" dirty="0">
                <a:solidFill>
                  <a:schemeClr val="accent2"/>
                </a:solidFill>
                <a:latin typeface="+mn-lt"/>
              </a:rPr>
              <a:t> </a:t>
            </a:r>
            <a:endParaRPr lang="es-E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B33203-149A-4D6A-891C-21CF737A2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GASTOS</a:t>
            </a:r>
            <a:r>
              <a:rPr lang="es-ES" dirty="0"/>
              <a:t>	</a:t>
            </a:r>
          </a:p>
          <a:p>
            <a:pPr marL="0" indent="0">
              <a:buNone/>
            </a:pPr>
            <a:r>
              <a:rPr lang="es-ES" dirty="0"/>
              <a:t>           Compras- Aprovisionamiento….…………5.788,38	</a:t>
            </a:r>
          </a:p>
          <a:p>
            <a:pPr marL="0" indent="0">
              <a:buNone/>
            </a:pPr>
            <a:r>
              <a:rPr lang="es-ES" dirty="0"/>
              <a:t>           Gastos Personal contratado……………..27.300,82</a:t>
            </a:r>
          </a:p>
          <a:p>
            <a:pPr marL="0" indent="0">
              <a:buNone/>
            </a:pPr>
            <a:r>
              <a:rPr lang="es-ES" dirty="0"/>
              <a:t>           Gastos de Gestión…………………………...30.148,00</a:t>
            </a:r>
          </a:p>
          <a:p>
            <a:pPr marL="0" indent="0">
              <a:buNone/>
            </a:pPr>
            <a:r>
              <a:rPr lang="es-ES" dirty="0"/>
              <a:t>           Amortizaciones…………………………….………416,58</a:t>
            </a:r>
          </a:p>
          <a:p>
            <a:pPr marL="0" indent="0">
              <a:buNone/>
            </a:pPr>
            <a:r>
              <a:rPr lang="es-ES" dirty="0"/>
              <a:t>                                      </a:t>
            </a:r>
            <a:r>
              <a:rPr lang="es-ES" b="1" dirty="0"/>
              <a:t>Subtotal……..…………...63.653,78           +1.142</a:t>
            </a:r>
          </a:p>
          <a:p>
            <a:pPr marL="0" indent="0">
              <a:buNone/>
            </a:pPr>
            <a:r>
              <a:rPr lang="es-ES" b="1" dirty="0"/>
              <a:t>,          </a:t>
            </a:r>
            <a:r>
              <a:rPr lang="es-ES" dirty="0"/>
              <a:t>Gastos Excepcionales..........................17.907,34        </a:t>
            </a:r>
          </a:p>
          <a:p>
            <a:pPr marL="0" indent="0">
              <a:buNone/>
            </a:pPr>
            <a:r>
              <a:rPr lang="es-ES" dirty="0"/>
              <a:t>                                      </a:t>
            </a:r>
            <a:r>
              <a:rPr lang="es-ES" b="1" dirty="0"/>
              <a:t>Total…………………..….…81.561,12         -16.765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35A75A5-F7F2-4C8E-90B7-ACE8B07E1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932" y="403012"/>
            <a:ext cx="2024047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83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sz="2800" b="1" u="sng" dirty="0">
                <a:solidFill>
                  <a:schemeClr val="accent2"/>
                </a:solidFill>
              </a:rPr>
              <a:t>                                                                                                </a:t>
            </a:r>
            <a:br>
              <a:rPr lang="es-ES" sz="2800" b="1" u="sng" dirty="0">
                <a:solidFill>
                  <a:schemeClr val="accent2"/>
                </a:solidFill>
              </a:rPr>
            </a:br>
            <a:r>
              <a:rPr lang="es-ES" sz="3600" b="1" dirty="0">
                <a:solidFill>
                  <a:schemeClr val="accent2"/>
                </a:solidFill>
                <a:latin typeface="+mn-lt"/>
              </a:rPr>
              <a:t>  GASTOS 2018</a:t>
            </a:r>
            <a:br>
              <a:rPr lang="es-ES" sz="2800" b="1" dirty="0">
                <a:solidFill>
                  <a:schemeClr val="accent2"/>
                </a:solidFill>
              </a:rPr>
            </a:br>
            <a:endParaRPr lang="es-ES" sz="2800" dirty="0">
              <a:solidFill>
                <a:schemeClr val="accent2"/>
              </a:solidFill>
            </a:endParaRP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BD305171-AB04-44E6-934E-BF466DA1ED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8821" y="2248758"/>
            <a:ext cx="7881593" cy="44333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08D53A9-E57A-45C2-B212-FCA022BD1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133" y="403012"/>
            <a:ext cx="2024047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8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83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accent2"/>
                </a:solidFill>
                <a:latin typeface="+mn-lt"/>
              </a:rPr>
              <a:t>BALANCE DE SITUACIÓN</a:t>
            </a:r>
            <a:br>
              <a:rPr lang="es-ES" sz="3200" b="1" dirty="0">
                <a:solidFill>
                  <a:schemeClr val="accent2"/>
                </a:solidFill>
                <a:latin typeface="+mn-lt"/>
              </a:rPr>
            </a:br>
            <a:r>
              <a:rPr lang="es-ES" sz="3200" b="1" dirty="0">
                <a:solidFill>
                  <a:schemeClr val="accent2"/>
                </a:solidFill>
                <a:latin typeface="+mn-lt"/>
              </a:rPr>
              <a:t> a 31 de diciembre 2018</a:t>
            </a:r>
            <a:endParaRPr lang="es-E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B33203-149A-4D6A-891C-21CF737A2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Activo</a:t>
            </a:r>
            <a:r>
              <a:rPr lang="es-ES" dirty="0"/>
              <a:t>	</a:t>
            </a:r>
          </a:p>
          <a:p>
            <a:pPr marL="0" indent="0">
              <a:buNone/>
            </a:pPr>
            <a:r>
              <a:rPr lang="es-ES" dirty="0"/>
              <a:t>           Activo no corriente  (Inmovilizado)….…………………4.940,45	</a:t>
            </a:r>
          </a:p>
          <a:p>
            <a:pPr marL="0" indent="0">
              <a:buNone/>
            </a:pPr>
            <a:r>
              <a:rPr lang="es-ES" dirty="0"/>
              <a:t>           Activo corriente (Existencias y deudores) ………..11.262,44</a:t>
            </a:r>
          </a:p>
          <a:p>
            <a:pPr marL="0" indent="0">
              <a:buNone/>
            </a:pPr>
            <a:r>
              <a:rPr lang="es-ES" dirty="0"/>
              <a:t>           Tesorería (Caja y Bancos)………………………………...35.247,96</a:t>
            </a:r>
          </a:p>
          <a:p>
            <a:pPr marL="0" indent="0">
              <a:buNone/>
            </a:pPr>
            <a:r>
              <a:rPr lang="es-ES" b="1" dirty="0"/>
              <a:t>				Total Activo……..…………...51.450,85</a:t>
            </a:r>
          </a:p>
          <a:p>
            <a:pPr marL="0" indent="0">
              <a:buNone/>
            </a:pPr>
            <a:r>
              <a:rPr lang="es-ES" b="1" dirty="0"/>
              <a:t>Pasivo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dirty="0"/>
              <a:t>Patrimonio neto……………………………………..........42.658,53</a:t>
            </a:r>
          </a:p>
          <a:p>
            <a:pPr marL="0" indent="0">
              <a:buNone/>
            </a:pPr>
            <a:r>
              <a:rPr lang="es-ES" dirty="0"/>
              <a:t>	Subvención La Caixa……………………………...........…4.430,00</a:t>
            </a:r>
          </a:p>
          <a:p>
            <a:pPr marL="0" indent="0">
              <a:buNone/>
            </a:pPr>
            <a:r>
              <a:rPr lang="es-ES" dirty="0"/>
              <a:t>	Pasivo corriente (Proveedores y HP)…………….…..4.362,32</a:t>
            </a:r>
          </a:p>
          <a:p>
            <a:pPr marL="0" indent="0">
              <a:buNone/>
            </a:pPr>
            <a:r>
              <a:rPr lang="es-ES" dirty="0"/>
              <a:t>                                                </a:t>
            </a:r>
            <a:r>
              <a:rPr lang="es-ES" b="1" dirty="0"/>
              <a:t>Total Pasivo……………...……51.450,85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35A75A5-F7F2-4C8E-90B7-ACE8B07E1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932" y="403012"/>
            <a:ext cx="2024047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6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189</Words>
  <Application>Microsoft Office PowerPoint</Application>
  <PresentationFormat>Panorámica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  MEMORIA ECONÓMICA 2018  </vt:lpstr>
      <vt:lpstr>RESULTADOS EJERCICIO 2018   </vt:lpstr>
      <vt:lpstr>INGRESOS 2018   </vt:lpstr>
      <vt:lpstr>RESULTADOS EJERCICIO 2018   </vt:lpstr>
      <vt:lpstr>                                                                                                   GASTOS 2018 </vt:lpstr>
      <vt:lpstr>BALANCE DE SITUACIÓN  a 31 de diciembre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ASSEMBLEA GENERAL ORDINÀRIA DE L’ASSOCIACIÓ DE MALALTS I TRASPLANTATS HEPÀTICS DE CATALUNYA - 2019</dc:title>
  <dc:creator>JOSEP MARIA MARTINEZ RODRIGUEZ</dc:creator>
  <cp:lastModifiedBy>JOSEP MARIA MARTINEZ RODRIGUEZ</cp:lastModifiedBy>
  <cp:revision>11</cp:revision>
  <dcterms:created xsi:type="dcterms:W3CDTF">2019-04-05T16:24:09Z</dcterms:created>
  <dcterms:modified xsi:type="dcterms:W3CDTF">2020-02-01T12:53:25Z</dcterms:modified>
</cp:coreProperties>
</file>