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notesMasterIdLst>
    <p:notesMasterId r:id="rId8"/>
  </p:notesMasterIdLst>
  <p:sldIdLst>
    <p:sldId id="288" r:id="rId2"/>
    <p:sldId id="300" r:id="rId3"/>
    <p:sldId id="299" r:id="rId4"/>
    <p:sldId id="301" r:id="rId5"/>
    <p:sldId id="262" r:id="rId6"/>
    <p:sldId id="302" r:id="rId7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559" autoAdjust="0"/>
    <p:restoredTop sz="94660"/>
  </p:normalViewPr>
  <p:slideViewPr>
    <p:cSldViewPr snapToGrid="0">
      <p:cViewPr varScale="1">
        <p:scale>
          <a:sx n="68" d="100"/>
          <a:sy n="68" d="100"/>
        </p:scale>
        <p:origin x="83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354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a-ES" dirty="0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7B3356-AE4E-4FAC-B4DF-CFC7870D5D98}" type="datetimeFigureOut">
              <a:rPr lang="ca-ES" smtClean="0"/>
              <a:t>1/2/2020</a:t>
            </a:fld>
            <a:endParaRPr lang="ca-ES" dirty="0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a-ES" dirty="0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ca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a-ES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598C77-B1B3-4A65-86C3-7AAC8F92EC99}" type="slidenum">
              <a:rPr lang="ca-ES" smtClean="0"/>
              <a:t>‹Nº›</a:t>
            </a:fld>
            <a:endParaRPr lang="ca-ES" dirty="0"/>
          </a:p>
        </p:txBody>
      </p:sp>
    </p:spTree>
    <p:extLst>
      <p:ext uri="{BB962C8B-B14F-4D97-AF65-F5344CB8AC3E}">
        <p14:creationId xmlns:p14="http://schemas.microsoft.com/office/powerpoint/2010/main" val="6756978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7EF05-CC66-48ED-AECC-595D53BC96DF}" type="datetimeFigureOut">
              <a:rPr lang="es-ES" smtClean="0"/>
              <a:t>01/02/2020</a:t>
            </a:fld>
            <a:endParaRPr lang="es-E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144E7-2457-450A-971A-76161E201A18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9262322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7EF05-CC66-48ED-AECC-595D53BC96DF}" type="datetimeFigureOut">
              <a:rPr lang="es-ES" smtClean="0"/>
              <a:t>01/02/2020</a:t>
            </a:fld>
            <a:endParaRPr lang="es-E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144E7-2457-450A-971A-76161E201A18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1667833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7EF05-CC66-48ED-AECC-595D53BC96DF}" type="datetimeFigureOut">
              <a:rPr lang="es-ES" smtClean="0"/>
              <a:t>01/02/2020</a:t>
            </a:fld>
            <a:endParaRPr lang="es-E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144E7-2457-450A-971A-76161E201A18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876613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7EF05-CC66-48ED-AECC-595D53BC96DF}" type="datetimeFigureOut">
              <a:rPr lang="es-ES" smtClean="0"/>
              <a:t>01/02/2020</a:t>
            </a:fld>
            <a:endParaRPr lang="es-E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144E7-2457-450A-971A-76161E201A18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1210374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7EF05-CC66-48ED-AECC-595D53BC96DF}" type="datetimeFigureOut">
              <a:rPr lang="es-ES" smtClean="0"/>
              <a:t>01/02/2020</a:t>
            </a:fld>
            <a:endParaRPr lang="es-E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144E7-2457-450A-971A-76161E201A18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7233782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7EF05-CC66-48ED-AECC-595D53BC96DF}" type="datetimeFigureOut">
              <a:rPr lang="es-ES" smtClean="0"/>
              <a:t>01/02/2020</a:t>
            </a:fld>
            <a:endParaRPr lang="es-ES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144E7-2457-450A-971A-76161E201A18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9657907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7EF05-CC66-48ED-AECC-595D53BC96DF}" type="datetimeFigureOut">
              <a:rPr lang="es-ES" smtClean="0"/>
              <a:t>01/02/2020</a:t>
            </a:fld>
            <a:endParaRPr lang="es-ES" dirty="0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144E7-2457-450A-971A-76161E201A18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4283901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7EF05-CC66-48ED-AECC-595D53BC96DF}" type="datetimeFigureOut">
              <a:rPr lang="es-ES" smtClean="0"/>
              <a:t>01/02/2020</a:t>
            </a:fld>
            <a:endParaRPr lang="es-ES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144E7-2457-450A-971A-76161E201A18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0539171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7EF05-CC66-48ED-AECC-595D53BC96DF}" type="datetimeFigureOut">
              <a:rPr lang="es-ES" smtClean="0"/>
              <a:t>01/02/2020</a:t>
            </a:fld>
            <a:endParaRPr lang="es-ES" dirty="0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144E7-2457-450A-971A-76161E201A18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0031512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7EF05-CC66-48ED-AECC-595D53BC96DF}" type="datetimeFigureOut">
              <a:rPr lang="es-ES" smtClean="0"/>
              <a:t>01/02/2020</a:t>
            </a:fld>
            <a:endParaRPr lang="es-ES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144E7-2457-450A-971A-76161E201A18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3511814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 dirty="0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7EF05-CC66-48ED-AECC-595D53BC96DF}" type="datetimeFigureOut">
              <a:rPr lang="es-ES" smtClean="0"/>
              <a:t>01/02/2020</a:t>
            </a:fld>
            <a:endParaRPr lang="es-ES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144E7-2457-450A-971A-76161E201A18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4115422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97EF05-CC66-48ED-AECC-595D53BC96DF}" type="datetimeFigureOut">
              <a:rPr lang="es-ES" smtClean="0"/>
              <a:t>01/02/2020</a:t>
            </a:fld>
            <a:endParaRPr lang="es-E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9144E7-2457-450A-971A-76161E201A18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3351610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9000">
              <a:schemeClr val="accent2">
                <a:lumMod val="0"/>
                <a:lumOff val="100000"/>
              </a:schemeClr>
            </a:gs>
            <a:gs pos="76000">
              <a:schemeClr val="accent2">
                <a:lumMod val="0"/>
                <a:lumOff val="100000"/>
              </a:schemeClr>
            </a:gs>
            <a:gs pos="98000">
              <a:schemeClr val="accent2">
                <a:lumMod val="100000"/>
              </a:schemeClr>
            </a:gs>
          </a:gsLst>
          <a:path path="circle">
            <a:fillToRect l="50000" t="-80000" r="50000" b="18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3999" y="2335775"/>
            <a:ext cx="9144000" cy="2393240"/>
          </a:xfrm>
          <a:ln w="19050">
            <a:solidFill>
              <a:schemeClr val="bg1"/>
            </a:solidFill>
          </a:ln>
        </p:spPr>
        <p:txBody>
          <a:bodyPr>
            <a:normAutofit/>
          </a:bodyPr>
          <a:lstStyle/>
          <a:p>
            <a:r>
              <a:rPr lang="es-ES" sz="4900" b="1" dirty="0">
                <a:solidFill>
                  <a:schemeClr val="accent2"/>
                </a:solidFill>
                <a:latin typeface="+mn-lt"/>
              </a:rPr>
              <a:t>  MEMORIA ECONÓMICA 2018</a:t>
            </a:r>
            <a:br>
              <a:rPr lang="es-ES" sz="4900" b="1" dirty="0">
                <a:solidFill>
                  <a:schemeClr val="accent2"/>
                </a:solidFill>
                <a:latin typeface="+mn-lt"/>
              </a:rPr>
            </a:br>
            <a:br>
              <a:rPr lang="es-ES" sz="4900" b="1" dirty="0">
                <a:solidFill>
                  <a:schemeClr val="accent2"/>
                </a:solidFill>
                <a:latin typeface="+mn-lt"/>
              </a:rPr>
            </a:br>
            <a:endParaRPr lang="es-ES" sz="4900" b="1" dirty="0">
              <a:solidFill>
                <a:schemeClr val="accent2"/>
              </a:solidFill>
              <a:latin typeface="+mn-lt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-550984" y="3720367"/>
            <a:ext cx="9144000" cy="1655762"/>
          </a:xfrm>
        </p:spPr>
        <p:txBody>
          <a:bodyPr/>
          <a:lstStyle/>
          <a:p>
            <a:endParaRPr lang="es-ES" dirty="0"/>
          </a:p>
          <a:p>
            <a:endParaRPr lang="es-ES" dirty="0"/>
          </a:p>
          <a:p>
            <a:endParaRPr lang="es-ES" dirty="0"/>
          </a:p>
        </p:txBody>
      </p:sp>
      <p:pic>
        <p:nvPicPr>
          <p:cNvPr id="8" name="Imagen 7">
            <a:extLst>
              <a:ext uri="{FF2B5EF4-FFF2-40B4-BE49-F238E27FC236}">
                <a16:creationId xmlns:a16="http://schemas.microsoft.com/office/drawing/2014/main" id="{1E76D1A5-2B98-4A64-93A6-76B558152DD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83975" y="4104121"/>
            <a:ext cx="2024047" cy="12497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38238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2">
                <a:lumMod val="0"/>
                <a:lumOff val="100000"/>
              </a:schemeClr>
            </a:gs>
            <a:gs pos="83000">
              <a:schemeClr val="accent2">
                <a:lumMod val="0"/>
                <a:lumOff val="100000"/>
              </a:schemeClr>
            </a:gs>
            <a:gs pos="100000">
              <a:schemeClr val="accent2">
                <a:lumMod val="100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ln w="19050">
            <a:solidFill>
              <a:schemeClr val="accent2"/>
            </a:solidFill>
          </a:ln>
        </p:spPr>
        <p:txBody>
          <a:bodyPr>
            <a:normAutofit/>
          </a:bodyPr>
          <a:lstStyle/>
          <a:p>
            <a:pPr algn="ctr"/>
            <a:r>
              <a:rPr lang="es-ES" sz="3200" b="1" dirty="0">
                <a:solidFill>
                  <a:schemeClr val="accent2"/>
                </a:solidFill>
                <a:latin typeface="+mn-lt"/>
              </a:rPr>
              <a:t>RESULTADOS EJERCICIO 2018 </a:t>
            </a:r>
            <a:br>
              <a:rPr lang="es-ES" sz="3200" b="1" dirty="0">
                <a:solidFill>
                  <a:schemeClr val="accent2"/>
                </a:solidFill>
                <a:latin typeface="+mn-lt"/>
              </a:rPr>
            </a:br>
            <a:r>
              <a:rPr lang="es-ES" sz="3200" b="1" dirty="0">
                <a:solidFill>
                  <a:schemeClr val="accent2"/>
                </a:solidFill>
                <a:latin typeface="+mn-lt"/>
              </a:rPr>
              <a:t> </a:t>
            </a:r>
            <a:endParaRPr lang="es-ES" sz="3200" dirty="0">
              <a:solidFill>
                <a:schemeClr val="accent2"/>
              </a:solidFill>
              <a:latin typeface="+mn-lt"/>
            </a:endParaRP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03B33203-149A-4D6A-891C-21CF737A29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591475"/>
          </a:xfrm>
        </p:spPr>
        <p:txBody>
          <a:bodyPr>
            <a:normAutofit lnSpcReduction="10000"/>
          </a:bodyPr>
          <a:lstStyle/>
          <a:p>
            <a:endParaRPr lang="es-ES" dirty="0"/>
          </a:p>
          <a:p>
            <a:pPr marL="0" indent="0">
              <a:buNone/>
            </a:pPr>
            <a:r>
              <a:rPr lang="es-ES" b="1" dirty="0"/>
              <a:t>INGRESOS</a:t>
            </a:r>
            <a:r>
              <a:rPr lang="es-ES" dirty="0"/>
              <a:t>	</a:t>
            </a:r>
          </a:p>
          <a:p>
            <a:pPr marL="0" indent="0">
              <a:buNone/>
            </a:pPr>
            <a:r>
              <a:rPr lang="es-ES" dirty="0"/>
              <a:t>	        Cuotas socios….………………..….12.810,00</a:t>
            </a:r>
          </a:p>
          <a:p>
            <a:pPr marL="0" indent="0">
              <a:buNone/>
            </a:pPr>
            <a:r>
              <a:rPr lang="es-ES" dirty="0"/>
              <a:t>	        Fundaciones…..……………………..8.600,00</a:t>
            </a:r>
          </a:p>
          <a:p>
            <a:pPr marL="0" indent="0">
              <a:buNone/>
            </a:pPr>
            <a:r>
              <a:rPr lang="es-ES" dirty="0"/>
              <a:t>                   </a:t>
            </a:r>
            <a:r>
              <a:rPr lang="ca-ES" dirty="0"/>
              <a:t>Subvenciones</a:t>
            </a:r>
            <a:r>
              <a:rPr lang="es-ES" dirty="0"/>
              <a:t> </a:t>
            </a:r>
            <a:r>
              <a:rPr lang="ca-ES" dirty="0"/>
              <a:t>oficiales</a:t>
            </a:r>
            <a:r>
              <a:rPr lang="es-ES" dirty="0"/>
              <a:t>…….…..22.479,69</a:t>
            </a:r>
          </a:p>
          <a:p>
            <a:pPr marL="0" indent="0">
              <a:buNone/>
            </a:pPr>
            <a:r>
              <a:rPr lang="es-ES" dirty="0"/>
              <a:t>                   </a:t>
            </a:r>
            <a:r>
              <a:rPr lang="ca-ES" dirty="0" err="1"/>
              <a:t>Actividades</a:t>
            </a:r>
            <a:r>
              <a:rPr lang="es-ES" dirty="0"/>
              <a:t>………………………..…..3.107,12</a:t>
            </a:r>
          </a:p>
          <a:p>
            <a:pPr marL="0" indent="0">
              <a:buNone/>
            </a:pPr>
            <a:r>
              <a:rPr lang="es-ES" dirty="0"/>
              <a:t>                   Pisos de acogida…………….......17.007,53</a:t>
            </a:r>
          </a:p>
          <a:p>
            <a:pPr marL="0" indent="0">
              <a:buNone/>
            </a:pPr>
            <a:r>
              <a:rPr lang="es-ES" dirty="0"/>
              <a:t>                   Donativos y otros…………………..…791,90</a:t>
            </a:r>
          </a:p>
          <a:p>
            <a:pPr marL="0" indent="0">
              <a:buNone/>
            </a:pPr>
            <a:r>
              <a:rPr lang="es-ES" dirty="0"/>
              <a:t>		           </a:t>
            </a:r>
            <a:r>
              <a:rPr lang="es-ES" b="1" dirty="0"/>
              <a:t>TOTAL…………………..…64.796,24	</a:t>
            </a:r>
            <a:r>
              <a:rPr lang="es-ES" dirty="0"/>
              <a:t>						</a:t>
            </a:r>
          </a:p>
          <a:p>
            <a:pPr marL="0" indent="0">
              <a:buNone/>
            </a:pPr>
            <a:endParaRPr lang="es-ES" dirty="0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935A75A5-F7F2-4C8E-90B7-ACE8B07E1C6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84932" y="403012"/>
            <a:ext cx="2024047" cy="12497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616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2">
                <a:lumMod val="0"/>
                <a:lumOff val="100000"/>
              </a:schemeClr>
            </a:gs>
            <a:gs pos="83000">
              <a:schemeClr val="accent2">
                <a:lumMod val="0"/>
                <a:lumOff val="100000"/>
              </a:schemeClr>
            </a:gs>
            <a:gs pos="100000">
              <a:schemeClr val="accent2">
                <a:lumMod val="100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ln w="19050">
            <a:solidFill>
              <a:schemeClr val="accent2"/>
            </a:solidFill>
          </a:ln>
        </p:spPr>
        <p:txBody>
          <a:bodyPr>
            <a:normAutofit/>
          </a:bodyPr>
          <a:lstStyle/>
          <a:p>
            <a:pPr algn="ctr"/>
            <a:r>
              <a:rPr lang="es-ES" sz="3200" b="1" dirty="0">
                <a:solidFill>
                  <a:schemeClr val="accent2"/>
                </a:solidFill>
                <a:latin typeface="+mn-lt"/>
              </a:rPr>
              <a:t>INGRESOS 2018 </a:t>
            </a:r>
            <a:br>
              <a:rPr lang="es-ES" sz="3200" b="1" dirty="0">
                <a:solidFill>
                  <a:schemeClr val="accent2"/>
                </a:solidFill>
                <a:latin typeface="+mn-lt"/>
              </a:rPr>
            </a:br>
            <a:r>
              <a:rPr lang="es-ES" sz="3200" b="1" dirty="0">
                <a:solidFill>
                  <a:schemeClr val="accent2"/>
                </a:solidFill>
                <a:latin typeface="+mn-lt"/>
              </a:rPr>
              <a:t> </a:t>
            </a:r>
            <a:endParaRPr lang="es-ES" sz="3200" dirty="0">
              <a:solidFill>
                <a:schemeClr val="accent2"/>
              </a:solidFill>
              <a:latin typeface="+mn-lt"/>
            </a:endParaRP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03B33203-149A-4D6A-891C-21CF737A29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 dirty="0"/>
          </a:p>
          <a:p>
            <a:pPr marL="0" indent="0">
              <a:buNone/>
            </a:pPr>
            <a:r>
              <a:rPr lang="es-ES" dirty="0"/>
              <a:t>		</a:t>
            </a:r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78D9C07E-FA72-4E3E-8424-ED7322E1417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87316" y="397095"/>
            <a:ext cx="2024047" cy="1249788"/>
          </a:xfrm>
          <a:prstGeom prst="rect">
            <a:avLst/>
          </a:prstGeom>
        </p:spPr>
      </p:pic>
      <p:pic>
        <p:nvPicPr>
          <p:cNvPr id="10" name="Imagen 9">
            <a:extLst>
              <a:ext uri="{FF2B5EF4-FFF2-40B4-BE49-F238E27FC236}">
                <a16:creationId xmlns:a16="http://schemas.microsoft.com/office/drawing/2014/main" id="{6F594C14-A46A-4518-9B2C-553CA619778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49320" y="1722658"/>
            <a:ext cx="8156400" cy="4587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07008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2">
                <a:lumMod val="0"/>
                <a:lumOff val="100000"/>
              </a:schemeClr>
            </a:gs>
            <a:gs pos="83000">
              <a:schemeClr val="accent2">
                <a:lumMod val="0"/>
                <a:lumOff val="100000"/>
              </a:schemeClr>
            </a:gs>
            <a:gs pos="100000">
              <a:schemeClr val="accent2">
                <a:lumMod val="100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ln w="19050">
            <a:solidFill>
              <a:schemeClr val="accent2"/>
            </a:solidFill>
          </a:ln>
        </p:spPr>
        <p:txBody>
          <a:bodyPr>
            <a:normAutofit/>
          </a:bodyPr>
          <a:lstStyle/>
          <a:p>
            <a:pPr algn="ctr"/>
            <a:r>
              <a:rPr lang="es-ES" sz="3200" b="1" dirty="0">
                <a:solidFill>
                  <a:schemeClr val="accent2"/>
                </a:solidFill>
                <a:latin typeface="+mn-lt"/>
              </a:rPr>
              <a:t>RESULTADOS EJERCICIO 2018 </a:t>
            </a:r>
            <a:br>
              <a:rPr lang="es-ES" sz="3200" b="1" dirty="0">
                <a:solidFill>
                  <a:schemeClr val="accent2"/>
                </a:solidFill>
                <a:latin typeface="+mn-lt"/>
              </a:rPr>
            </a:br>
            <a:r>
              <a:rPr lang="es-ES" sz="3200" b="1" dirty="0">
                <a:solidFill>
                  <a:schemeClr val="accent2"/>
                </a:solidFill>
                <a:latin typeface="+mn-lt"/>
              </a:rPr>
              <a:t> </a:t>
            </a:r>
            <a:endParaRPr lang="es-ES" sz="3200" dirty="0">
              <a:solidFill>
                <a:schemeClr val="accent2"/>
              </a:solidFill>
              <a:latin typeface="+mn-lt"/>
            </a:endParaRP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03B33203-149A-4D6A-891C-21CF737A29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5914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ES" b="1" dirty="0"/>
              <a:t>GASTOS</a:t>
            </a:r>
            <a:r>
              <a:rPr lang="es-ES" dirty="0"/>
              <a:t>	</a:t>
            </a:r>
          </a:p>
          <a:p>
            <a:pPr marL="0" indent="0">
              <a:buNone/>
            </a:pPr>
            <a:r>
              <a:rPr lang="es-ES" dirty="0"/>
              <a:t>           Compras- Aprovisionamiento….…………5.788,38	</a:t>
            </a:r>
          </a:p>
          <a:p>
            <a:pPr marL="0" indent="0">
              <a:buNone/>
            </a:pPr>
            <a:r>
              <a:rPr lang="es-ES" dirty="0"/>
              <a:t>           Gastos Personal contratado……………..27.300,82</a:t>
            </a:r>
          </a:p>
          <a:p>
            <a:pPr marL="0" indent="0">
              <a:buNone/>
            </a:pPr>
            <a:r>
              <a:rPr lang="es-ES" dirty="0"/>
              <a:t>           Gastos de Gestión…………………………...30.148,00</a:t>
            </a:r>
          </a:p>
          <a:p>
            <a:pPr marL="0" indent="0">
              <a:buNone/>
            </a:pPr>
            <a:r>
              <a:rPr lang="es-ES" dirty="0"/>
              <a:t>           Amortizaciones…………………………….………416,58</a:t>
            </a:r>
          </a:p>
          <a:p>
            <a:pPr marL="0" indent="0">
              <a:buNone/>
            </a:pPr>
            <a:r>
              <a:rPr lang="es-ES" dirty="0"/>
              <a:t>                                      </a:t>
            </a:r>
            <a:r>
              <a:rPr lang="es-ES" b="1" dirty="0"/>
              <a:t>Subtotal……..…………...63.653,78           +1.142</a:t>
            </a:r>
          </a:p>
          <a:p>
            <a:pPr marL="0" indent="0">
              <a:buNone/>
            </a:pPr>
            <a:r>
              <a:rPr lang="es-ES" b="1" dirty="0"/>
              <a:t>,          </a:t>
            </a:r>
            <a:r>
              <a:rPr lang="es-ES" dirty="0"/>
              <a:t>Gastos Excepcionales..........................17.907,34        </a:t>
            </a:r>
          </a:p>
          <a:p>
            <a:pPr marL="0" indent="0">
              <a:buNone/>
            </a:pPr>
            <a:r>
              <a:rPr lang="es-ES" dirty="0"/>
              <a:t>                                      </a:t>
            </a:r>
            <a:r>
              <a:rPr lang="es-ES" b="1" dirty="0"/>
              <a:t>Total…………………..….…81.561,12         -16.765</a:t>
            </a: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935A75A5-F7F2-4C8E-90B7-ACE8B07E1C6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84932" y="403012"/>
            <a:ext cx="2024047" cy="12497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20674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2">
                <a:lumMod val="0"/>
                <a:lumOff val="100000"/>
              </a:schemeClr>
            </a:gs>
            <a:gs pos="83000">
              <a:schemeClr val="accent2">
                <a:lumMod val="0"/>
                <a:lumOff val="100000"/>
              </a:schemeClr>
            </a:gs>
            <a:gs pos="100000">
              <a:schemeClr val="accent2">
                <a:lumMod val="100000"/>
              </a:schemeClr>
            </a:gs>
          </a:gsLst>
          <a:path path="circle">
            <a:fillToRect l="50000" t="-80000" r="50000" b="18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ln w="19050">
            <a:solidFill>
              <a:schemeClr val="accent2"/>
            </a:solidFill>
          </a:ln>
        </p:spPr>
        <p:txBody>
          <a:bodyPr>
            <a:normAutofit fontScale="90000"/>
          </a:bodyPr>
          <a:lstStyle/>
          <a:p>
            <a:pPr algn="ctr"/>
            <a:r>
              <a:rPr lang="es-ES" sz="2800" b="1" u="sng" dirty="0">
                <a:solidFill>
                  <a:schemeClr val="accent2"/>
                </a:solidFill>
              </a:rPr>
              <a:t>                                                                                                </a:t>
            </a:r>
            <a:br>
              <a:rPr lang="es-ES" sz="2800" b="1" u="sng" dirty="0">
                <a:solidFill>
                  <a:schemeClr val="accent2"/>
                </a:solidFill>
              </a:rPr>
            </a:br>
            <a:r>
              <a:rPr lang="es-ES" sz="3600" b="1" dirty="0">
                <a:solidFill>
                  <a:schemeClr val="accent2"/>
                </a:solidFill>
                <a:latin typeface="+mn-lt"/>
              </a:rPr>
              <a:t>  GASTOS 2018</a:t>
            </a:r>
            <a:br>
              <a:rPr lang="es-ES" sz="2800" b="1" dirty="0">
                <a:solidFill>
                  <a:schemeClr val="accent2"/>
                </a:solidFill>
              </a:rPr>
            </a:br>
            <a:endParaRPr lang="es-ES" sz="2800" dirty="0">
              <a:solidFill>
                <a:schemeClr val="accent2"/>
              </a:solidFill>
            </a:endParaRPr>
          </a:p>
        </p:txBody>
      </p:sp>
      <p:pic>
        <p:nvPicPr>
          <p:cNvPr id="10" name="Marcador de contenido 9">
            <a:extLst>
              <a:ext uri="{FF2B5EF4-FFF2-40B4-BE49-F238E27FC236}">
                <a16:creationId xmlns:a16="http://schemas.microsoft.com/office/drawing/2014/main" id="{BD305171-AB04-44E6-934E-BF466DA1ED7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708821" y="2248758"/>
            <a:ext cx="7881593" cy="4433396"/>
          </a:xfrm>
          <a:prstGeom prst="rect">
            <a:avLst/>
          </a:prstGeom>
        </p:spPr>
      </p:pic>
      <p:pic>
        <p:nvPicPr>
          <p:cNvPr id="12" name="Imagen 11">
            <a:extLst>
              <a:ext uri="{FF2B5EF4-FFF2-40B4-BE49-F238E27FC236}">
                <a16:creationId xmlns:a16="http://schemas.microsoft.com/office/drawing/2014/main" id="{A08D53A9-E57A-45C2-B212-FCA022BD149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065133" y="403012"/>
            <a:ext cx="2024047" cy="12497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67869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2">
                <a:lumMod val="0"/>
                <a:lumOff val="100000"/>
              </a:schemeClr>
            </a:gs>
            <a:gs pos="83000">
              <a:schemeClr val="accent2">
                <a:lumMod val="0"/>
                <a:lumOff val="100000"/>
              </a:schemeClr>
            </a:gs>
            <a:gs pos="100000">
              <a:schemeClr val="accent2">
                <a:lumMod val="100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ln w="19050">
            <a:solidFill>
              <a:schemeClr val="accent2"/>
            </a:solidFill>
          </a:ln>
        </p:spPr>
        <p:txBody>
          <a:bodyPr>
            <a:normAutofit/>
          </a:bodyPr>
          <a:lstStyle/>
          <a:p>
            <a:pPr algn="ctr"/>
            <a:r>
              <a:rPr lang="es-ES" sz="3200" b="1" dirty="0">
                <a:solidFill>
                  <a:schemeClr val="accent2"/>
                </a:solidFill>
                <a:latin typeface="+mn-lt"/>
              </a:rPr>
              <a:t>BALANCE DE SITUACIÓN</a:t>
            </a:r>
            <a:br>
              <a:rPr lang="es-ES" sz="3200" b="1" dirty="0">
                <a:solidFill>
                  <a:schemeClr val="accent2"/>
                </a:solidFill>
                <a:latin typeface="+mn-lt"/>
              </a:rPr>
            </a:br>
            <a:r>
              <a:rPr lang="es-ES" sz="3200" b="1" dirty="0">
                <a:solidFill>
                  <a:schemeClr val="accent2"/>
                </a:solidFill>
                <a:latin typeface="+mn-lt"/>
              </a:rPr>
              <a:t> a 31 de diciembre 2018</a:t>
            </a:r>
            <a:endParaRPr lang="es-ES" sz="3200" dirty="0">
              <a:solidFill>
                <a:schemeClr val="accent2"/>
              </a:solidFill>
              <a:latin typeface="+mn-lt"/>
            </a:endParaRP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03B33203-149A-4D6A-891C-21CF737A29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591475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s-ES" b="1" dirty="0"/>
              <a:t>Activo</a:t>
            </a:r>
            <a:r>
              <a:rPr lang="es-ES" dirty="0"/>
              <a:t>	</a:t>
            </a:r>
          </a:p>
          <a:p>
            <a:pPr marL="0" indent="0">
              <a:buNone/>
            </a:pPr>
            <a:r>
              <a:rPr lang="es-ES" dirty="0"/>
              <a:t>           Activo no corriente  (Inmovilizado)….…………………4.940,45	</a:t>
            </a:r>
          </a:p>
          <a:p>
            <a:pPr marL="0" indent="0">
              <a:buNone/>
            </a:pPr>
            <a:r>
              <a:rPr lang="es-ES" dirty="0"/>
              <a:t>           Activo corriente (Existencias y deudores) ………..11.262,44</a:t>
            </a:r>
          </a:p>
          <a:p>
            <a:pPr marL="0" indent="0">
              <a:buNone/>
            </a:pPr>
            <a:r>
              <a:rPr lang="es-ES" dirty="0"/>
              <a:t>           Tesorería (Caja y Bancos)………………………………...35.247,96</a:t>
            </a:r>
          </a:p>
          <a:p>
            <a:pPr marL="0" indent="0">
              <a:buNone/>
            </a:pPr>
            <a:r>
              <a:rPr lang="es-ES" b="1" dirty="0"/>
              <a:t>				Total Activo……..…………...51.450,85</a:t>
            </a:r>
          </a:p>
          <a:p>
            <a:pPr marL="0" indent="0">
              <a:buNone/>
            </a:pPr>
            <a:r>
              <a:rPr lang="es-ES" b="1" dirty="0"/>
              <a:t>Pasivo</a:t>
            </a:r>
          </a:p>
          <a:p>
            <a:pPr marL="0" indent="0">
              <a:buNone/>
            </a:pPr>
            <a:r>
              <a:rPr lang="es-ES" b="1" dirty="0"/>
              <a:t>	</a:t>
            </a:r>
            <a:r>
              <a:rPr lang="es-ES" dirty="0"/>
              <a:t>Patrimonio neto……………………………………..........42.658,53</a:t>
            </a:r>
          </a:p>
          <a:p>
            <a:pPr marL="0" indent="0">
              <a:buNone/>
            </a:pPr>
            <a:r>
              <a:rPr lang="es-ES" dirty="0"/>
              <a:t>	Subvención La Caixa……………………………...........…4.430,00</a:t>
            </a:r>
          </a:p>
          <a:p>
            <a:pPr marL="0" indent="0">
              <a:buNone/>
            </a:pPr>
            <a:r>
              <a:rPr lang="es-ES" dirty="0"/>
              <a:t>	Pasivo corriente (Proveedores y HP)…………….…..4.362,32</a:t>
            </a:r>
          </a:p>
          <a:p>
            <a:pPr marL="0" indent="0">
              <a:buNone/>
            </a:pPr>
            <a:r>
              <a:rPr lang="es-ES" dirty="0"/>
              <a:t>                                                </a:t>
            </a:r>
            <a:r>
              <a:rPr lang="es-ES" b="1" dirty="0"/>
              <a:t>Total Pasivo……………...……51.450,85</a:t>
            </a: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935A75A5-F7F2-4C8E-90B7-ACE8B07E1C6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84932" y="403012"/>
            <a:ext cx="2024047" cy="12497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38679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213</TotalTime>
  <Words>189</Words>
  <Application>Microsoft Office PowerPoint</Application>
  <PresentationFormat>Panorámica</PresentationFormat>
  <Paragraphs>36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Tema de Office</vt:lpstr>
      <vt:lpstr>  MEMORIA ECONÓMICA 2018  </vt:lpstr>
      <vt:lpstr>RESULTADOS EJERCICIO 2018   </vt:lpstr>
      <vt:lpstr>INGRESOS 2018   </vt:lpstr>
      <vt:lpstr>RESULTADOS EJERCICIO 2018   </vt:lpstr>
      <vt:lpstr>                                                                                                   GASTOS 2018 </vt:lpstr>
      <vt:lpstr>BALANCE DE SITUACIÓN  a 31 de diciembre 2018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ASSEMBLEA GENERAL ORDINÀRIA DE L’ASSOCIACIÓ DE MALALTS I TRASPLANTATS HEPÀTICS DE CATALUNYA - 2019</dc:title>
  <dc:creator>JOSEP MARIA MARTINEZ RODRIGUEZ</dc:creator>
  <cp:lastModifiedBy>JOSEP MARIA MARTINEZ RODRIGUEZ</cp:lastModifiedBy>
  <cp:revision>11</cp:revision>
  <dcterms:created xsi:type="dcterms:W3CDTF">2019-04-05T16:24:09Z</dcterms:created>
  <dcterms:modified xsi:type="dcterms:W3CDTF">2020-02-01T12:53:25Z</dcterms:modified>
</cp:coreProperties>
</file>