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7" r:id="rId1"/>
  </p:sldMasterIdLst>
  <p:notesMasterIdLst>
    <p:notesMasterId r:id="rId8"/>
  </p:notesMasterIdLst>
  <p:sldIdLst>
    <p:sldId id="288" r:id="rId2"/>
    <p:sldId id="300" r:id="rId3"/>
    <p:sldId id="299" r:id="rId4"/>
    <p:sldId id="301" r:id="rId5"/>
    <p:sldId id="262" r:id="rId6"/>
    <p:sldId id="258" r:id="rId7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559" autoAdjust="0"/>
    <p:restoredTop sz="94660"/>
  </p:normalViewPr>
  <p:slideViewPr>
    <p:cSldViewPr snapToGrid="0">
      <p:cViewPr varScale="1">
        <p:scale>
          <a:sx n="68" d="100"/>
          <a:sy n="68" d="100"/>
        </p:scale>
        <p:origin x="83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354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7B3356-AE4E-4FAC-B4DF-CFC7870D5D98}" type="datetimeFigureOut">
              <a:rPr lang="ca-ES" smtClean="0"/>
              <a:t>5/4/2019</a:t>
            </a:fld>
            <a:endParaRPr lang="ca-ES" dirty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a-ES" dirty="0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a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598C77-B1B3-4A65-86C3-7AAC8F92EC99}" type="slidenum">
              <a:rPr lang="ca-ES" smtClean="0"/>
              <a:t>‹Nº›</a:t>
            </a:fld>
            <a:endParaRPr lang="ca-ES" dirty="0"/>
          </a:p>
        </p:txBody>
      </p:sp>
    </p:spTree>
    <p:extLst>
      <p:ext uri="{BB962C8B-B14F-4D97-AF65-F5344CB8AC3E}">
        <p14:creationId xmlns:p14="http://schemas.microsoft.com/office/powerpoint/2010/main" val="67569781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9262322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166783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76613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1210374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7233782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9657907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283901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053917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003151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3511814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15422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97EF05-CC66-48ED-AECC-595D53BC96DF}" type="datetimeFigureOut">
              <a:rPr lang="es-ES" smtClean="0"/>
              <a:t>05/04/2019</a:t>
            </a:fld>
            <a:endParaRPr lang="es-ES" dirty="0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 dirty="0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9144E7-2457-450A-971A-76161E201A18}" type="slidenum">
              <a:rPr lang="es-ES" smtClean="0"/>
              <a:t>‹Nº›</a:t>
            </a:fld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33351610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79" r:id="rId2"/>
    <p:sldLayoutId id="2147483680" r:id="rId3"/>
    <p:sldLayoutId id="2147483681" r:id="rId4"/>
    <p:sldLayoutId id="2147483682" r:id="rId5"/>
    <p:sldLayoutId id="2147483683" r:id="rId6"/>
    <p:sldLayoutId id="2147483684" r:id="rId7"/>
    <p:sldLayoutId id="2147483685" r:id="rId8"/>
    <p:sldLayoutId id="2147483686" r:id="rId9"/>
    <p:sldLayoutId id="2147483687" r:id="rId10"/>
    <p:sldLayoutId id="2147483688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9000">
              <a:schemeClr val="accent2">
                <a:lumMod val="0"/>
                <a:lumOff val="100000"/>
              </a:schemeClr>
            </a:gs>
            <a:gs pos="76000">
              <a:schemeClr val="accent2">
                <a:lumMod val="0"/>
                <a:lumOff val="100000"/>
              </a:schemeClr>
            </a:gs>
            <a:gs pos="98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3999" y="2335775"/>
            <a:ext cx="9144000" cy="2393240"/>
          </a:xfrm>
          <a:ln w="19050">
            <a:solidFill>
              <a:schemeClr val="bg1"/>
            </a:solidFill>
          </a:ln>
        </p:spPr>
        <p:txBody>
          <a:bodyPr>
            <a:normAutofit/>
          </a:bodyPr>
          <a:lstStyle/>
          <a:p>
            <a:r>
              <a:rPr lang="es-ES" sz="4900" b="1">
                <a:solidFill>
                  <a:schemeClr val="accent2"/>
                </a:solidFill>
                <a:latin typeface="+mn-lt"/>
              </a:rPr>
              <a:t>  </a:t>
            </a:r>
            <a:r>
              <a:rPr lang="es-ES" sz="4900" b="1" dirty="0">
                <a:solidFill>
                  <a:schemeClr val="accent2"/>
                </a:solidFill>
                <a:latin typeface="+mn-lt"/>
              </a:rPr>
              <a:t>MEMÒRIA ECONÒMICA 2018</a:t>
            </a:r>
            <a:br>
              <a:rPr lang="es-ES" sz="4900" b="1" dirty="0">
                <a:solidFill>
                  <a:schemeClr val="accent2"/>
                </a:solidFill>
                <a:latin typeface="+mn-lt"/>
              </a:rPr>
            </a:br>
            <a:br>
              <a:rPr lang="es-ES" sz="4900" b="1" dirty="0">
                <a:solidFill>
                  <a:schemeClr val="accent2"/>
                </a:solidFill>
                <a:latin typeface="+mn-lt"/>
              </a:rPr>
            </a:br>
            <a:endParaRPr lang="es-ES" sz="4900" b="1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-550984" y="3720367"/>
            <a:ext cx="9144000" cy="1655762"/>
          </a:xfrm>
        </p:spPr>
        <p:txBody>
          <a:bodyPr/>
          <a:lstStyle/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1E76D1A5-2B98-4A64-93A6-76B558152D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83975" y="4104121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38238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accent2"/>
                </a:solidFill>
                <a:latin typeface="+mn-lt"/>
              </a:rPr>
              <a:t>RESULTATS EXERCICI 2018 </a:t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3200" b="1" dirty="0">
                <a:solidFill>
                  <a:schemeClr val="accent2"/>
                </a:solidFill>
                <a:latin typeface="+mn-lt"/>
              </a:rPr>
              <a:t> </a:t>
            </a:r>
            <a:endParaRPr lang="es-ES" sz="32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33203-149A-4D6A-891C-21CF737A2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475"/>
          </a:xfrm>
        </p:spPr>
        <p:txBody>
          <a:bodyPr>
            <a:normAutofit lnSpcReduction="10000"/>
          </a:bodyPr>
          <a:lstStyle/>
          <a:p>
            <a:endParaRPr lang="es-ES" dirty="0"/>
          </a:p>
          <a:p>
            <a:pPr marL="0" indent="0">
              <a:buNone/>
            </a:pPr>
            <a:r>
              <a:rPr lang="es-ES" b="1" dirty="0"/>
              <a:t>INGRESSOS</a:t>
            </a:r>
            <a:r>
              <a:rPr lang="es-ES" dirty="0"/>
              <a:t>	</a:t>
            </a:r>
          </a:p>
          <a:p>
            <a:pPr marL="0" indent="0">
              <a:buNone/>
            </a:pPr>
            <a:r>
              <a:rPr lang="es-ES" dirty="0"/>
              <a:t>	        Quotes socis….………………….12.810,00</a:t>
            </a:r>
          </a:p>
          <a:p>
            <a:pPr marL="0" indent="0">
              <a:buNone/>
            </a:pPr>
            <a:r>
              <a:rPr lang="es-ES" dirty="0"/>
              <a:t>	        Fundacions…..……………………..8.600,00</a:t>
            </a:r>
          </a:p>
          <a:p>
            <a:pPr marL="0" indent="0">
              <a:buNone/>
            </a:pPr>
            <a:r>
              <a:rPr lang="es-ES" dirty="0"/>
              <a:t>                   </a:t>
            </a:r>
            <a:r>
              <a:rPr lang="ca-ES" dirty="0"/>
              <a:t>Subvencions</a:t>
            </a:r>
            <a:r>
              <a:rPr lang="es-ES" dirty="0"/>
              <a:t> </a:t>
            </a:r>
            <a:r>
              <a:rPr lang="ca-ES" dirty="0"/>
              <a:t>oficials</a:t>
            </a:r>
            <a:r>
              <a:rPr lang="es-ES" dirty="0"/>
              <a:t>…………..22.479,69</a:t>
            </a:r>
          </a:p>
          <a:p>
            <a:pPr marL="0" indent="0">
              <a:buNone/>
            </a:pPr>
            <a:r>
              <a:rPr lang="es-ES" dirty="0"/>
              <a:t>                   </a:t>
            </a:r>
            <a:r>
              <a:rPr lang="ca-ES" dirty="0"/>
              <a:t>Activitats</a:t>
            </a:r>
            <a:r>
              <a:rPr lang="es-ES" dirty="0"/>
              <a:t>……………………………..3.107,12</a:t>
            </a:r>
          </a:p>
          <a:p>
            <a:pPr marL="0" indent="0">
              <a:buNone/>
            </a:pPr>
            <a:r>
              <a:rPr lang="es-ES" dirty="0"/>
              <a:t>                   Pisos </a:t>
            </a:r>
            <a:r>
              <a:rPr lang="es-ES" dirty="0" err="1"/>
              <a:t>d’acollida</a:t>
            </a:r>
            <a:r>
              <a:rPr lang="es-ES" dirty="0"/>
              <a:t>……………........17.007,53</a:t>
            </a:r>
          </a:p>
          <a:p>
            <a:pPr marL="0" indent="0">
              <a:buNone/>
            </a:pPr>
            <a:r>
              <a:rPr lang="es-ES" dirty="0"/>
              <a:t>                   </a:t>
            </a:r>
            <a:r>
              <a:rPr lang="es-ES" dirty="0" err="1"/>
              <a:t>Donatius</a:t>
            </a:r>
            <a:r>
              <a:rPr lang="es-ES" dirty="0"/>
              <a:t> i </a:t>
            </a:r>
            <a:r>
              <a:rPr lang="es-ES" dirty="0" err="1"/>
              <a:t>altres</a:t>
            </a:r>
            <a:r>
              <a:rPr lang="es-ES" dirty="0"/>
              <a:t>………………………791,90</a:t>
            </a:r>
          </a:p>
          <a:p>
            <a:pPr marL="0" indent="0">
              <a:buNone/>
            </a:pPr>
            <a:r>
              <a:rPr lang="es-ES" dirty="0"/>
              <a:t>		           </a:t>
            </a:r>
            <a:r>
              <a:rPr lang="es-ES" b="1" dirty="0"/>
              <a:t>TOTAL……………………64.796,24	</a:t>
            </a:r>
            <a:r>
              <a:rPr lang="es-ES" dirty="0"/>
              <a:t>						</a:t>
            </a:r>
          </a:p>
          <a:p>
            <a:pPr marL="0" indent="0">
              <a:buNone/>
            </a:pPr>
            <a:endParaRPr lang="es-ES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35A75A5-F7F2-4C8E-90B7-ACE8B07E1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4932" y="403012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61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accent2"/>
                </a:solidFill>
                <a:latin typeface="+mn-lt"/>
              </a:rPr>
              <a:t>INGRESSOS 2018 </a:t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3200" b="1" dirty="0">
                <a:solidFill>
                  <a:schemeClr val="accent2"/>
                </a:solidFill>
                <a:latin typeface="+mn-lt"/>
              </a:rPr>
              <a:t> </a:t>
            </a:r>
            <a:endParaRPr lang="es-ES" sz="32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33203-149A-4D6A-891C-21CF737A29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ES" dirty="0"/>
          </a:p>
          <a:p>
            <a:pPr marL="0" indent="0">
              <a:buNone/>
            </a:pPr>
            <a:r>
              <a:rPr lang="es-ES" dirty="0"/>
              <a:t>		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78D9C07E-FA72-4E3E-8424-ED7322E1417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187316" y="397095"/>
            <a:ext cx="2024047" cy="1249788"/>
          </a:xfrm>
          <a:prstGeom prst="rect">
            <a:avLst/>
          </a:prstGeom>
        </p:spPr>
      </p:pic>
      <p:pic>
        <p:nvPicPr>
          <p:cNvPr id="10" name="Imagen 9">
            <a:extLst>
              <a:ext uri="{FF2B5EF4-FFF2-40B4-BE49-F238E27FC236}">
                <a16:creationId xmlns:a16="http://schemas.microsoft.com/office/drawing/2014/main" id="{6F594C14-A46A-4518-9B2C-553CA619778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49320" y="1722658"/>
            <a:ext cx="8156400" cy="45879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907008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/>
          </a:bodyPr>
          <a:lstStyle/>
          <a:p>
            <a:pPr algn="ctr"/>
            <a:r>
              <a:rPr lang="es-ES" sz="3200" b="1" dirty="0">
                <a:solidFill>
                  <a:schemeClr val="accent2"/>
                </a:solidFill>
                <a:latin typeface="+mn-lt"/>
              </a:rPr>
              <a:t>RESULTATS EXERCICI 2018 </a:t>
            </a:r>
            <a:br>
              <a:rPr lang="es-ES" sz="3200" b="1" dirty="0">
                <a:solidFill>
                  <a:schemeClr val="accent2"/>
                </a:solidFill>
                <a:latin typeface="+mn-lt"/>
              </a:rPr>
            </a:br>
            <a:r>
              <a:rPr lang="es-ES" sz="3200" b="1" dirty="0">
                <a:solidFill>
                  <a:schemeClr val="accent2"/>
                </a:solidFill>
                <a:latin typeface="+mn-lt"/>
              </a:rPr>
              <a:t> </a:t>
            </a:r>
            <a:endParaRPr lang="es-ES" sz="3200" dirty="0">
              <a:solidFill>
                <a:schemeClr val="accent2"/>
              </a:solidFill>
              <a:latin typeface="+mn-lt"/>
            </a:endParaRP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03B33203-149A-4D6A-891C-21CF737A29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59147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b="1" dirty="0"/>
              <a:t>DESPESES</a:t>
            </a:r>
            <a:r>
              <a:rPr lang="es-ES" dirty="0"/>
              <a:t>	</a:t>
            </a:r>
          </a:p>
          <a:p>
            <a:pPr marL="0" indent="0">
              <a:buNone/>
            </a:pPr>
            <a:r>
              <a:rPr lang="es-ES" dirty="0"/>
              <a:t>           Compres- </a:t>
            </a:r>
            <a:r>
              <a:rPr lang="es-ES" dirty="0" err="1"/>
              <a:t>Aprovisionament</a:t>
            </a:r>
            <a:r>
              <a:rPr lang="es-ES" dirty="0"/>
              <a:t>….…………5.788,38	</a:t>
            </a:r>
          </a:p>
          <a:p>
            <a:pPr marL="0" indent="0">
              <a:buNone/>
            </a:pPr>
            <a:r>
              <a:rPr lang="es-ES" dirty="0"/>
              <a:t>           </a:t>
            </a:r>
            <a:r>
              <a:rPr lang="es-ES" dirty="0" err="1"/>
              <a:t>Despeses</a:t>
            </a:r>
            <a:r>
              <a:rPr lang="es-ES" dirty="0"/>
              <a:t> Personal </a:t>
            </a:r>
            <a:r>
              <a:rPr lang="es-ES" dirty="0" err="1"/>
              <a:t>contractat</a:t>
            </a:r>
            <a:r>
              <a:rPr lang="es-ES" dirty="0"/>
              <a:t>………..27.300,82</a:t>
            </a:r>
          </a:p>
          <a:p>
            <a:pPr marL="0" indent="0">
              <a:buNone/>
            </a:pPr>
            <a:r>
              <a:rPr lang="es-ES" dirty="0"/>
              <a:t>           </a:t>
            </a:r>
            <a:r>
              <a:rPr lang="es-ES" dirty="0" err="1"/>
              <a:t>Despeses</a:t>
            </a:r>
            <a:r>
              <a:rPr lang="es-ES" dirty="0"/>
              <a:t> de </a:t>
            </a:r>
            <a:r>
              <a:rPr lang="es-ES" dirty="0" err="1"/>
              <a:t>Gestió</a:t>
            </a:r>
            <a:r>
              <a:rPr lang="es-ES" dirty="0"/>
              <a:t>……………………….30.148,00</a:t>
            </a:r>
          </a:p>
          <a:p>
            <a:pPr marL="0" indent="0">
              <a:buNone/>
            </a:pPr>
            <a:r>
              <a:rPr lang="es-ES" dirty="0"/>
              <a:t>           </a:t>
            </a:r>
            <a:r>
              <a:rPr lang="es-ES" dirty="0" err="1"/>
              <a:t>Amortitzacions</a:t>
            </a:r>
            <a:r>
              <a:rPr lang="es-ES" dirty="0"/>
              <a:t>……………………………………416,58</a:t>
            </a:r>
          </a:p>
          <a:p>
            <a:pPr marL="0" indent="0">
              <a:buNone/>
            </a:pPr>
            <a:r>
              <a:rPr lang="es-ES" dirty="0"/>
              <a:t>                                      </a:t>
            </a:r>
            <a:r>
              <a:rPr lang="es-ES" b="1" dirty="0"/>
              <a:t>Subtotal……..……… ..63.653,78           +1.142</a:t>
            </a:r>
          </a:p>
          <a:p>
            <a:pPr marL="0" indent="0">
              <a:buNone/>
            </a:pPr>
            <a:r>
              <a:rPr lang="es-ES" b="1" dirty="0"/>
              <a:t>,          </a:t>
            </a:r>
            <a:r>
              <a:rPr lang="es-ES" dirty="0" err="1"/>
              <a:t>Despeses</a:t>
            </a:r>
            <a:r>
              <a:rPr lang="es-ES" dirty="0"/>
              <a:t> </a:t>
            </a:r>
            <a:r>
              <a:rPr lang="es-ES" dirty="0" err="1"/>
              <a:t>Excepcionals</a:t>
            </a:r>
            <a:r>
              <a:rPr lang="es-ES" dirty="0"/>
              <a:t>......................17.907,34        </a:t>
            </a:r>
          </a:p>
          <a:p>
            <a:pPr marL="0" indent="0">
              <a:buNone/>
            </a:pPr>
            <a:r>
              <a:rPr lang="es-ES" dirty="0"/>
              <a:t>                                      </a:t>
            </a:r>
            <a:r>
              <a:rPr lang="es-ES" b="1" dirty="0"/>
              <a:t>Total…………………….…81.561,12         -16.765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35A75A5-F7F2-4C8E-90B7-ACE8B07E1C6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084932" y="403012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2067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83000">
              <a:schemeClr val="accent2">
                <a:lumMod val="0"/>
                <a:lumOff val="100000"/>
              </a:schemeClr>
            </a:gs>
            <a:gs pos="100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ln w="1905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s-ES" sz="2800" b="1" u="sng" dirty="0">
                <a:solidFill>
                  <a:schemeClr val="accent2"/>
                </a:solidFill>
              </a:rPr>
              <a:t>                                                                                                </a:t>
            </a:r>
            <a:br>
              <a:rPr lang="es-ES" sz="2800" b="1" u="sng" dirty="0">
                <a:solidFill>
                  <a:schemeClr val="accent2"/>
                </a:solidFill>
              </a:rPr>
            </a:br>
            <a:r>
              <a:rPr lang="es-ES" sz="3600" b="1" dirty="0">
                <a:solidFill>
                  <a:schemeClr val="accent2"/>
                </a:solidFill>
                <a:latin typeface="+mn-lt"/>
              </a:rPr>
              <a:t>   DESPESES  2018</a:t>
            </a:r>
            <a:br>
              <a:rPr lang="es-ES" sz="2800" b="1" dirty="0">
                <a:solidFill>
                  <a:schemeClr val="accent2"/>
                </a:solidFill>
              </a:rPr>
            </a:br>
            <a:endParaRPr lang="es-ES" sz="2800" dirty="0">
              <a:solidFill>
                <a:schemeClr val="accent2"/>
              </a:solidFill>
            </a:endParaRPr>
          </a:p>
        </p:txBody>
      </p:sp>
      <p:pic>
        <p:nvPicPr>
          <p:cNvPr id="10" name="Marcador de contenido 9">
            <a:extLst>
              <a:ext uri="{FF2B5EF4-FFF2-40B4-BE49-F238E27FC236}">
                <a16:creationId xmlns:a16="http://schemas.microsoft.com/office/drawing/2014/main" id="{BD305171-AB04-44E6-934E-BF466DA1ED7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708821" y="2248758"/>
            <a:ext cx="7881593" cy="4433396"/>
          </a:xfrm>
          <a:prstGeom prst="rect">
            <a:avLst/>
          </a:prstGeom>
        </p:spPr>
      </p:pic>
      <p:pic>
        <p:nvPicPr>
          <p:cNvPr id="12" name="Imagen 11">
            <a:extLst>
              <a:ext uri="{FF2B5EF4-FFF2-40B4-BE49-F238E27FC236}">
                <a16:creationId xmlns:a16="http://schemas.microsoft.com/office/drawing/2014/main" id="{A08D53A9-E57A-45C2-B212-FCA022BD149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065133" y="403012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67869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2">
                <a:lumMod val="0"/>
                <a:lumOff val="100000"/>
              </a:schemeClr>
            </a:gs>
            <a:gs pos="80000">
              <a:schemeClr val="accent2">
                <a:lumMod val="0"/>
                <a:lumOff val="100000"/>
              </a:schemeClr>
            </a:gs>
            <a:gs pos="98000">
              <a:schemeClr val="accent2">
                <a:lumMod val="100000"/>
              </a:schemeClr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88901"/>
            <a:ext cx="10515600" cy="1601788"/>
          </a:xfrm>
          <a:ln w="19050">
            <a:solidFill>
              <a:schemeClr val="accent2"/>
            </a:solidFill>
          </a:ln>
        </p:spPr>
        <p:txBody>
          <a:bodyPr>
            <a:normAutofit fontScale="90000"/>
          </a:bodyPr>
          <a:lstStyle/>
          <a:p>
            <a:pPr algn="ctr"/>
            <a:br>
              <a:rPr lang="es-ES" sz="3100" dirty="0">
                <a:solidFill>
                  <a:schemeClr val="accent2"/>
                </a:solidFill>
              </a:rPr>
            </a:br>
            <a:r>
              <a:rPr lang="es-ES" sz="3100" dirty="0">
                <a:solidFill>
                  <a:schemeClr val="accent2"/>
                </a:solidFill>
              </a:rPr>
              <a:t> </a:t>
            </a:r>
            <a:r>
              <a:rPr lang="es-ES" sz="3600" b="1" dirty="0">
                <a:solidFill>
                  <a:schemeClr val="accent2"/>
                </a:solidFill>
                <a:latin typeface="+mn-lt"/>
              </a:rPr>
              <a:t>BALANÇ DE SITUACIÓ</a:t>
            </a:r>
            <a:br>
              <a:rPr lang="es-ES" sz="3600" b="1" dirty="0">
                <a:solidFill>
                  <a:schemeClr val="accent2"/>
                </a:solidFill>
                <a:latin typeface="+mn-lt"/>
              </a:rPr>
            </a:br>
            <a:r>
              <a:rPr lang="es-ES" sz="3600" b="1" dirty="0">
                <a:solidFill>
                  <a:schemeClr val="accent2"/>
                </a:solidFill>
                <a:latin typeface="+mn-lt"/>
              </a:rPr>
              <a:t> </a:t>
            </a:r>
            <a:r>
              <a:rPr lang="es-ES" sz="3600" b="1" dirty="0" err="1">
                <a:solidFill>
                  <a:schemeClr val="accent2"/>
                </a:solidFill>
                <a:latin typeface="+mn-lt"/>
              </a:rPr>
              <a:t>tancat</a:t>
            </a:r>
            <a:r>
              <a:rPr lang="es-ES" sz="3600" b="1" dirty="0">
                <a:solidFill>
                  <a:schemeClr val="accent2"/>
                </a:solidFill>
                <a:latin typeface="+mn-lt"/>
              </a:rPr>
              <a:t> a 31 de Desembre de 2018</a:t>
            </a:r>
            <a:br>
              <a:rPr lang="es-ES" sz="3600" b="1" dirty="0">
                <a:latin typeface="+mn-lt"/>
              </a:rPr>
            </a:br>
            <a:endParaRPr lang="es-ES" sz="3600" b="1" dirty="0">
              <a:latin typeface="+mn-lt"/>
            </a:endParaRPr>
          </a:p>
        </p:txBody>
      </p:sp>
      <p:pic>
        <p:nvPicPr>
          <p:cNvPr id="6" name="Marcador de contenido 5">
            <a:extLst>
              <a:ext uri="{FF2B5EF4-FFF2-40B4-BE49-F238E27FC236}">
                <a16:creationId xmlns:a16="http://schemas.microsoft.com/office/drawing/2014/main" id="{962EF4EC-26A4-44DF-B5DA-2496A500F9F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86733" y="1789163"/>
            <a:ext cx="8281156" cy="4658150"/>
          </a:xfrm>
          <a:prstGeom prst="rect">
            <a:avLst/>
          </a:prstGeom>
        </p:spPr>
      </p:pic>
      <p:pic>
        <p:nvPicPr>
          <p:cNvPr id="3" name="Imagen 2">
            <a:extLst>
              <a:ext uri="{FF2B5EF4-FFF2-40B4-BE49-F238E27FC236}">
                <a16:creationId xmlns:a16="http://schemas.microsoft.com/office/drawing/2014/main" id="{B3C99827-747C-439E-88D5-8EEEFD6B698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994795" y="264901"/>
            <a:ext cx="2024047" cy="12497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27002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15</Words>
  <Application>Microsoft Office PowerPoint</Application>
  <PresentationFormat>Panorámica</PresentationFormat>
  <Paragraphs>26</Paragraphs>
  <Slides>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Tema de Office</vt:lpstr>
      <vt:lpstr>  MEMÒRIA ECONÒMICA 2018  </vt:lpstr>
      <vt:lpstr>RESULTATS EXERCICI 2018   </vt:lpstr>
      <vt:lpstr>INGRESSOS 2018   </vt:lpstr>
      <vt:lpstr>RESULTATS EXERCICI 2018   </vt:lpstr>
      <vt:lpstr>                                                                                                    DESPESES  2018 </vt:lpstr>
      <vt:lpstr>  BALANÇ DE SITUACIÓ  tancat a 31 de Desembre de 2018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ASSEMBLEA GENERAL ORDINÀRIA DE L’ASSOCIACIÓ DE MALALTS I TRASPLANTATS HEPÀTICS DE CATALUNYA - 2019</dc:title>
  <dc:creator>JOSEP MARIA MARTINEZ RODRIGUEZ</dc:creator>
  <cp:lastModifiedBy>JOSEP MARIA MARTINEZ RODRIGUEZ</cp:lastModifiedBy>
  <cp:revision>7</cp:revision>
  <dcterms:created xsi:type="dcterms:W3CDTF">2019-04-05T16:24:09Z</dcterms:created>
  <dcterms:modified xsi:type="dcterms:W3CDTF">2019-04-05T19:20:08Z</dcterms:modified>
</cp:coreProperties>
</file>