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88" r:id="rId2"/>
    <p:sldId id="261" r:id="rId3"/>
    <p:sldId id="262" r:id="rId4"/>
    <p:sldId id="258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gaspa\Downloads\asamblea%202018\PRESENTACI&#211;%20DELS%20COMPTES%202017%20(1)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gaspa\Downloads\asamblea%202018\PRESENTACI&#211;%20DELS%20COMPTES%202017%20(1)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793834843492496E-2"/>
          <c:y val="1.0258840508687703E-2"/>
          <c:w val="0.58368751768264704"/>
          <c:h val="0.9247685029362902"/>
        </c:manualLayout>
      </c:layout>
      <c:pie3DChart>
        <c:varyColors val="1"/>
        <c:ser>
          <c:idx val="0"/>
          <c:order val="0"/>
          <c:explosion val="25"/>
          <c:cat>
            <c:strRef>
              <c:f>'[PRESENTACIÓ DELS COMPTES 2017 (1).xlsx]Grafic Ingressos'!$A$12:$A$16</c:f>
              <c:strCache>
                <c:ptCount val="5"/>
                <c:pt idx="0">
                  <c:v>QUOTES SOCIS </c:v>
                </c:pt>
                <c:pt idx="1">
                  <c:v>INGRESSOS EXCEPCIONALS</c:v>
                </c:pt>
                <c:pt idx="2">
                  <c:v>SUBVENCIONS OFICIALS</c:v>
                </c:pt>
                <c:pt idx="3">
                  <c:v>COL.LABORACIONS  PRIVADES</c:v>
                </c:pt>
                <c:pt idx="4">
                  <c:v>ACTIVITATS</c:v>
                </c:pt>
              </c:strCache>
            </c:strRef>
          </c:cat>
          <c:val>
            <c:numRef>
              <c:f>'[PRESENTACIÓ DELS COMPTES 2017 (1).xlsx]Grafic Ingressos'!$B$12:$B$16</c:f>
              <c:numCache>
                <c:formatCode>#,##0.00</c:formatCode>
                <c:ptCount val="5"/>
                <c:pt idx="0">
                  <c:v>13010</c:v>
                </c:pt>
                <c:pt idx="1">
                  <c:v>6175</c:v>
                </c:pt>
                <c:pt idx="2">
                  <c:v>13889.76</c:v>
                </c:pt>
                <c:pt idx="3">
                  <c:v>18814.25</c:v>
                </c:pt>
                <c:pt idx="4">
                  <c:v>71363.240000000005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63-4AD6-A730-6826E6430057}"/>
            </c:ext>
          </c:extLst>
        </c:ser>
        <c:ser>
          <c:idx val="1"/>
          <c:order val="1"/>
          <c:explosion val="25"/>
          <c:cat>
            <c:strRef>
              <c:f>'[PRESENTACIÓ DELS COMPTES 2017 (1).xlsx]Grafic Ingressos'!$A$12:$A$16</c:f>
              <c:strCache>
                <c:ptCount val="5"/>
                <c:pt idx="0">
                  <c:v>QUOTES SOCIS </c:v>
                </c:pt>
                <c:pt idx="1">
                  <c:v>INGRESSOS EXCEPCIONALS</c:v>
                </c:pt>
                <c:pt idx="2">
                  <c:v>SUBVENCIONS OFICIALS</c:v>
                </c:pt>
                <c:pt idx="3">
                  <c:v>COL.LABORACIONS  PRIVADES</c:v>
                </c:pt>
                <c:pt idx="4">
                  <c:v>ACTIVITATS</c:v>
                </c:pt>
              </c:strCache>
            </c:strRef>
          </c:cat>
          <c:val>
            <c:numRef>
              <c:f>'[PRESENTACIÓ DELS COMPTES 2017 (1).xlsx]Grafic Ingressos'!$C$12:$C$16</c:f>
              <c:numCache>
                <c:formatCode>#,##0.00</c:formatCode>
                <c:ptCount val="5"/>
                <c:pt idx="0">
                  <c:v>10.56</c:v>
                </c:pt>
                <c:pt idx="1">
                  <c:v>5.01</c:v>
                </c:pt>
                <c:pt idx="2">
                  <c:v>11.27</c:v>
                </c:pt>
                <c:pt idx="3">
                  <c:v>15.26</c:v>
                </c:pt>
                <c:pt idx="4">
                  <c:v>57.9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B63-4AD6-A730-6826E64300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079083146840157"/>
          <c:y val="0.35178823723175434"/>
          <c:w val="0.31578799047624773"/>
          <c:h val="0.37838585074699321"/>
        </c:manualLayout>
      </c:layout>
      <c:overlay val="0"/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9729728675259675E-2"/>
          <c:y val="7.0818920310980679E-2"/>
          <c:w val="0.64464293308353082"/>
          <c:h val="0.92580877463924049"/>
        </c:manualLayout>
      </c:layout>
      <c:pie3DChart>
        <c:varyColors val="1"/>
        <c:ser>
          <c:idx val="0"/>
          <c:order val="0"/>
          <c:tx>
            <c:strRef>
              <c:f>'[PRESENTACIÓ DELS COMPTES 2017 (1).xlsx]Grafic despeses'!$B$13</c:f>
              <c:strCache>
                <c:ptCount val="1"/>
                <c:pt idx="0">
                  <c:v>Import </c:v>
                </c:pt>
              </c:strCache>
            </c:strRef>
          </c:tx>
          <c:explosion val="25"/>
          <c:cat>
            <c:strRef>
              <c:f>'[PRESENTACIÓ DELS COMPTES 2017 (1).xlsx]Grafic despeses'!$A$14:$A$17</c:f>
              <c:strCache>
                <c:ptCount val="4"/>
                <c:pt idx="0">
                  <c:v>DESPESES GENERALS</c:v>
                </c:pt>
                <c:pt idx="1">
                  <c:v>DESPESES DE PERSONAL</c:v>
                </c:pt>
                <c:pt idx="2">
                  <c:v>RELACIÓ AMB SOCIS</c:v>
                </c:pt>
                <c:pt idx="3">
                  <c:v>ACTIVITATS</c:v>
                </c:pt>
              </c:strCache>
            </c:strRef>
          </c:cat>
          <c:val>
            <c:numRef>
              <c:f>'[PRESENTACIÓ DELS COMPTES 2017 (1).xlsx]Grafic despeses'!$B$14:$B$17</c:f>
              <c:numCache>
                <c:formatCode>#,##0.00</c:formatCode>
                <c:ptCount val="4"/>
                <c:pt idx="0">
                  <c:v>31818.71</c:v>
                </c:pt>
                <c:pt idx="1">
                  <c:v>24997.759999999998</c:v>
                </c:pt>
                <c:pt idx="2">
                  <c:v>4674.09</c:v>
                </c:pt>
                <c:pt idx="3">
                  <c:v>54362.66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32-45AE-99E0-BAC82E668EA9}"/>
            </c:ext>
          </c:extLst>
        </c:ser>
        <c:ser>
          <c:idx val="1"/>
          <c:order val="1"/>
          <c:tx>
            <c:strRef>
              <c:f>'[PRESENTACIÓ DELS COMPTES 2017 (1).xlsx]Grafic despeses'!$C$13</c:f>
              <c:strCache>
                <c:ptCount val="1"/>
                <c:pt idx="0">
                  <c:v>%</c:v>
                </c:pt>
              </c:strCache>
            </c:strRef>
          </c:tx>
          <c:explosion val="25"/>
          <c:cat>
            <c:strRef>
              <c:f>'[PRESENTACIÓ DELS COMPTES 2017 (1).xlsx]Grafic despeses'!$A$14:$A$17</c:f>
              <c:strCache>
                <c:ptCount val="4"/>
                <c:pt idx="0">
                  <c:v>DESPESES GENERALS</c:v>
                </c:pt>
                <c:pt idx="1">
                  <c:v>DESPESES DE PERSONAL</c:v>
                </c:pt>
                <c:pt idx="2">
                  <c:v>RELACIÓ AMB SOCIS</c:v>
                </c:pt>
                <c:pt idx="3">
                  <c:v>ACTIVITATS</c:v>
                </c:pt>
              </c:strCache>
            </c:strRef>
          </c:cat>
          <c:val>
            <c:numRef>
              <c:f>'[PRESENTACIÓ DELS COMPTES 2017 (1).xlsx]Grafic despeses'!$C$14:$C$17</c:f>
              <c:numCache>
                <c:formatCode>#,##0.00</c:formatCode>
                <c:ptCount val="4"/>
                <c:pt idx="0">
                  <c:v>27.47</c:v>
                </c:pt>
                <c:pt idx="1">
                  <c:v>21.58</c:v>
                </c:pt>
                <c:pt idx="2">
                  <c:v>4.03</c:v>
                </c:pt>
                <c:pt idx="3">
                  <c:v>46.92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32-45AE-99E0-BAC82E668E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27/06/2018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62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27/06/2018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678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27/06/2018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66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27/06/2018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103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27/06/2018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337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27/06/2018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579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27/06/2018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2839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27/06/2018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3917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27/06/2018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315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27/06/2018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18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27/06/2018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154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EF05-CC66-48ED-AECC-595D53BC96DF}" type="datetimeFigureOut">
              <a:rPr lang="es-ES" smtClean="0"/>
              <a:t>27/06/2018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144E7-2457-450A-971A-76161E201A1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516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chart" Target="../charts/chart1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0"/>
                <a:lumOff val="100000"/>
              </a:schemeClr>
            </a:gs>
            <a:gs pos="76000">
              <a:schemeClr val="accent2">
                <a:lumMod val="0"/>
                <a:lumOff val="100000"/>
              </a:schemeClr>
            </a:gs>
            <a:gs pos="98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75644" y="3137633"/>
            <a:ext cx="9144000" cy="2170044"/>
          </a:xfrm>
          <a:ln w="19050">
            <a:solidFill>
              <a:schemeClr val="bg1"/>
            </a:solidFill>
          </a:ln>
        </p:spPr>
        <p:txBody>
          <a:bodyPr>
            <a:normAutofit fontScale="90000"/>
          </a:bodyPr>
          <a:lstStyle/>
          <a:p>
            <a:r>
              <a:rPr lang="es-ES" sz="3200" b="1" dirty="0">
                <a:solidFill>
                  <a:schemeClr val="accent2"/>
                </a:solidFill>
                <a:latin typeface="+mn-lt"/>
              </a:rPr>
              <a:t/>
            </a:r>
            <a:br>
              <a:rPr lang="es-ES" sz="3200" b="1" dirty="0">
                <a:solidFill>
                  <a:schemeClr val="accent2"/>
                </a:solidFill>
                <a:latin typeface="+mn-lt"/>
              </a:rPr>
            </a:br>
            <a:r>
              <a:rPr lang="es-ES" sz="3200" b="1" dirty="0">
                <a:solidFill>
                  <a:schemeClr val="accent2"/>
                </a:solidFill>
                <a:latin typeface="+mn-lt"/>
              </a:rPr>
              <a:t/>
            </a:r>
            <a:br>
              <a:rPr lang="es-ES" sz="3200" b="1" dirty="0">
                <a:solidFill>
                  <a:schemeClr val="accent2"/>
                </a:solidFill>
                <a:latin typeface="+mn-lt"/>
              </a:rPr>
            </a:br>
            <a:r>
              <a:rPr lang="es-ES" sz="4900" b="1" dirty="0" smtClean="0">
                <a:solidFill>
                  <a:schemeClr val="accent2"/>
                </a:solidFill>
                <a:latin typeface="+mn-lt"/>
              </a:rPr>
              <a:t>   </a:t>
            </a:r>
            <a:r>
              <a:rPr lang="es-ES" sz="4900" b="1" dirty="0">
                <a:solidFill>
                  <a:schemeClr val="accent2"/>
                </a:solidFill>
                <a:latin typeface="+mn-lt"/>
              </a:rPr>
              <a:t>PRESENTACIÓ  COMPTES 2017</a:t>
            </a:r>
            <a:br>
              <a:rPr lang="es-ES" sz="4900" b="1" dirty="0">
                <a:solidFill>
                  <a:schemeClr val="accent2"/>
                </a:solidFill>
                <a:latin typeface="+mn-lt"/>
              </a:rPr>
            </a:br>
            <a:r>
              <a:rPr lang="es-ES" sz="4900" b="1" dirty="0">
                <a:solidFill>
                  <a:schemeClr val="accent2"/>
                </a:solidFill>
                <a:latin typeface="+mn-lt"/>
              </a:rPr>
              <a:t> I </a:t>
            </a:r>
            <a:br>
              <a:rPr lang="es-ES" sz="4900" b="1" dirty="0">
                <a:solidFill>
                  <a:schemeClr val="accent2"/>
                </a:solidFill>
                <a:latin typeface="+mn-lt"/>
              </a:rPr>
            </a:br>
            <a:r>
              <a:rPr lang="es-ES" sz="4900" b="1" dirty="0">
                <a:solidFill>
                  <a:schemeClr val="accent2"/>
                </a:solidFill>
                <a:latin typeface="+mn-lt"/>
              </a:rPr>
              <a:t>PRESSUPOST 2018</a:t>
            </a:r>
            <a:br>
              <a:rPr lang="es-ES" sz="4900" b="1" dirty="0">
                <a:solidFill>
                  <a:schemeClr val="accent2"/>
                </a:solidFill>
                <a:latin typeface="+mn-lt"/>
              </a:rPr>
            </a:br>
            <a:r>
              <a:rPr lang="es-ES" sz="4900" b="1" dirty="0">
                <a:solidFill>
                  <a:schemeClr val="accent2"/>
                </a:solidFill>
                <a:latin typeface="+mn-lt"/>
              </a:rPr>
              <a:t/>
            </a:r>
            <a:br>
              <a:rPr lang="es-ES" sz="4900" b="1" dirty="0">
                <a:solidFill>
                  <a:schemeClr val="accent2"/>
                </a:solidFill>
                <a:latin typeface="+mn-lt"/>
              </a:rPr>
            </a:br>
            <a:endParaRPr lang="es-ES" sz="49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550984" y="3720367"/>
            <a:ext cx="9144000" cy="1655762"/>
          </a:xfrm>
        </p:spPr>
        <p:txBody>
          <a:bodyPr/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9750" y="4455620"/>
            <a:ext cx="2545326" cy="1788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23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83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chemeClr val="accent2"/>
                </a:solidFill>
                <a:latin typeface="+mn-lt"/>
              </a:rPr>
              <a:t>RESULTATS EXERCICI 2017 </a:t>
            </a:r>
            <a:br>
              <a:rPr lang="es-ES" sz="3200" b="1" dirty="0">
                <a:solidFill>
                  <a:schemeClr val="accent2"/>
                </a:solidFill>
                <a:latin typeface="+mn-lt"/>
              </a:rPr>
            </a:br>
            <a:r>
              <a:rPr lang="es-ES" sz="3200" b="1" dirty="0">
                <a:solidFill>
                  <a:schemeClr val="accent2"/>
                </a:solidFill>
                <a:latin typeface="+mn-lt"/>
              </a:rPr>
              <a:t> </a:t>
            </a:r>
            <a:endParaRPr lang="es-ES" sz="3200" dirty="0">
              <a:solidFill>
                <a:schemeClr val="accent2"/>
              </a:solidFill>
              <a:latin typeface="+mn-lt"/>
            </a:endParaRP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1104" y="5084064"/>
            <a:ext cx="2147961" cy="1508881"/>
          </a:xfrm>
          <a:prstGeom prst="rect">
            <a:avLst/>
          </a:prstGeom>
        </p:spPr>
      </p:pic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B33203-149A-4D6A-891C-21CF737A2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pPr marL="0" indent="0">
              <a:buNone/>
            </a:pPr>
            <a:r>
              <a:rPr lang="es-ES" dirty="0"/>
              <a:t>		INGRESSOS TOTALS	123.252,25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 		</a:t>
            </a:r>
            <a:r>
              <a:rPr lang="es-ES"/>
              <a:t>DESPESES </a:t>
            </a:r>
            <a:r>
              <a:rPr lang="es-ES" smtClean="0"/>
              <a:t>TOTALS</a:t>
            </a:r>
            <a:r>
              <a:rPr lang="es-ES"/>
              <a:t>	</a:t>
            </a:r>
            <a:r>
              <a:rPr lang="es-ES" smtClean="0"/>
              <a:t>            -115.853,22 </a:t>
            </a:r>
            <a:endParaRPr lang="es-ES" dirty="0"/>
          </a:p>
          <a:p>
            <a:pPr marL="0" indent="0">
              <a:buNone/>
            </a:pPr>
            <a:r>
              <a:rPr lang="es-ES" dirty="0"/>
              <a:t>		==============================</a:t>
            </a:r>
          </a:p>
          <a:p>
            <a:pPr marL="0" indent="0">
              <a:buNone/>
            </a:pPr>
            <a:r>
              <a:rPr lang="es-ES" dirty="0"/>
              <a:t>		EXCEDENT			  +7.399,03</a:t>
            </a:r>
          </a:p>
        </p:txBody>
      </p:sp>
    </p:spTree>
    <p:extLst>
      <p:ext uri="{BB962C8B-B14F-4D97-AF65-F5344CB8AC3E}">
        <p14:creationId xmlns:p14="http://schemas.microsoft.com/office/powerpoint/2010/main" val="101735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0"/>
                <a:lumOff val="100000"/>
              </a:schemeClr>
            </a:gs>
            <a:gs pos="83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ES" sz="2800" b="1" u="sng" dirty="0">
                <a:solidFill>
                  <a:schemeClr val="accent2"/>
                </a:solidFill>
              </a:rPr>
              <a:t>                                                                                                </a:t>
            </a:r>
            <a:br>
              <a:rPr lang="es-ES" sz="2800" b="1" u="sng" dirty="0">
                <a:solidFill>
                  <a:schemeClr val="accent2"/>
                </a:solidFill>
              </a:rPr>
            </a:br>
            <a:r>
              <a:rPr lang="es-ES" sz="3600" b="1" dirty="0">
                <a:solidFill>
                  <a:schemeClr val="accent2"/>
                </a:solidFill>
                <a:latin typeface="+mn-lt"/>
              </a:rPr>
              <a:t>INGRESSOS 2017                           DESPESES  2017</a:t>
            </a:r>
            <a:r>
              <a:rPr lang="es-ES" sz="2800" b="1" dirty="0">
                <a:solidFill>
                  <a:schemeClr val="accent2"/>
                </a:solidFill>
              </a:rPr>
              <a:t/>
            </a:r>
            <a:br>
              <a:rPr lang="es-ES" sz="2800" b="1" dirty="0">
                <a:solidFill>
                  <a:schemeClr val="accent2"/>
                </a:solidFill>
              </a:rPr>
            </a:br>
            <a:endParaRPr lang="es-ES" sz="2800" dirty="0">
              <a:solidFill>
                <a:schemeClr val="accent2"/>
              </a:solidFill>
            </a:endParaRPr>
          </a:p>
        </p:txBody>
      </p:sp>
      <p:graphicFrame>
        <p:nvGraphicFramePr>
          <p:cNvPr id="8" name="3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136612"/>
              </p:ext>
            </p:extLst>
          </p:nvPr>
        </p:nvGraphicFramePr>
        <p:xfrm>
          <a:off x="838200" y="3516965"/>
          <a:ext cx="4704471" cy="3573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2255946"/>
              </p:ext>
            </p:extLst>
          </p:nvPr>
        </p:nvGraphicFramePr>
        <p:xfrm>
          <a:off x="838200" y="1825624"/>
          <a:ext cx="4704471" cy="19512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2" name="Hoja de cálculo" r:id="rId4" imgW="3486156" imgH="1343131" progId="Excel.Sheet.12">
                  <p:embed/>
                </p:oleObj>
              </mc:Choice>
              <mc:Fallback>
                <p:oleObj name="Hoja de cálculo" r:id="rId4" imgW="3486156" imgH="1343131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8200" y="1825624"/>
                        <a:ext cx="4704471" cy="1951245"/>
                      </a:xfrm>
                      <a:prstGeom prst="rect">
                        <a:avLst/>
                      </a:prstGeom>
                      <a:ln>
                        <a:solidFill>
                          <a:schemeClr val="accent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4403695"/>
              </p:ext>
            </p:extLst>
          </p:nvPr>
        </p:nvGraphicFramePr>
        <p:xfrm>
          <a:off x="5993763" y="1825624"/>
          <a:ext cx="5342915" cy="16913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3" name="Hoja de cálculo" r:id="rId6" imgW="3733897" imgH="1152710" progId="Excel.Sheet.12">
                  <p:embed/>
                </p:oleObj>
              </mc:Choice>
              <mc:Fallback>
                <p:oleObj name="Hoja de cálculo" r:id="rId6" imgW="3733897" imgH="115271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993763" y="1825624"/>
                        <a:ext cx="5342915" cy="1691341"/>
                      </a:xfrm>
                      <a:prstGeom prst="rect">
                        <a:avLst/>
                      </a:prstGeom>
                      <a:ln w="19050">
                        <a:solidFill>
                          <a:schemeClr val="accent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8253499"/>
              </p:ext>
            </p:extLst>
          </p:nvPr>
        </p:nvGraphicFramePr>
        <p:xfrm>
          <a:off x="5993764" y="3516965"/>
          <a:ext cx="5342915" cy="3573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</p:spTree>
    <p:extLst>
      <p:ext uri="{BB962C8B-B14F-4D97-AF65-F5344CB8AC3E}">
        <p14:creationId xmlns:p14="http://schemas.microsoft.com/office/powerpoint/2010/main" val="211678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0"/>
                <a:lumOff val="100000"/>
              </a:schemeClr>
            </a:gs>
            <a:gs pos="80000">
              <a:schemeClr val="accent2">
                <a:lumMod val="0"/>
                <a:lumOff val="100000"/>
              </a:schemeClr>
            </a:gs>
            <a:gs pos="98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8901"/>
            <a:ext cx="10515600" cy="1601788"/>
          </a:xfrm>
          <a:ln w="19050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ES" sz="3100" dirty="0">
                <a:solidFill>
                  <a:schemeClr val="accent2"/>
                </a:solidFill>
              </a:rPr>
              <a:t/>
            </a:r>
            <a:br>
              <a:rPr lang="es-ES" sz="3100" dirty="0">
                <a:solidFill>
                  <a:schemeClr val="accent2"/>
                </a:solidFill>
              </a:rPr>
            </a:br>
            <a:r>
              <a:rPr lang="es-ES" sz="3100" dirty="0">
                <a:solidFill>
                  <a:schemeClr val="accent2"/>
                </a:solidFill>
              </a:rPr>
              <a:t> </a:t>
            </a:r>
            <a:r>
              <a:rPr lang="es-ES" sz="3600" b="1" dirty="0">
                <a:solidFill>
                  <a:schemeClr val="accent2"/>
                </a:solidFill>
                <a:latin typeface="+mn-lt"/>
              </a:rPr>
              <a:t>BALANÇ DE SITUACIÓ</a:t>
            </a:r>
            <a:br>
              <a:rPr lang="es-ES" sz="3600" b="1" dirty="0">
                <a:solidFill>
                  <a:schemeClr val="accent2"/>
                </a:solidFill>
                <a:latin typeface="+mn-lt"/>
              </a:rPr>
            </a:br>
            <a:r>
              <a:rPr lang="es-ES" sz="3600" b="1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s-ES" sz="3600" b="1" dirty="0" err="1">
                <a:solidFill>
                  <a:schemeClr val="accent2"/>
                </a:solidFill>
                <a:latin typeface="+mn-lt"/>
              </a:rPr>
              <a:t>tancat</a:t>
            </a:r>
            <a:r>
              <a:rPr lang="es-ES" sz="3600" b="1" dirty="0">
                <a:solidFill>
                  <a:schemeClr val="accent2"/>
                </a:solidFill>
                <a:latin typeface="+mn-lt"/>
              </a:rPr>
              <a:t> a 31 de Desembre de 2017</a:t>
            </a:r>
            <a:r>
              <a:rPr lang="es-ES" sz="3600" b="1" dirty="0">
                <a:latin typeface="+mn-lt"/>
              </a:rPr>
              <a:t/>
            </a:r>
            <a:br>
              <a:rPr lang="es-ES" sz="3600" b="1" dirty="0">
                <a:latin typeface="+mn-lt"/>
              </a:rPr>
            </a:br>
            <a:endParaRPr lang="es-ES" sz="3600" b="1" dirty="0"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6009814"/>
              </p:ext>
            </p:extLst>
          </p:nvPr>
        </p:nvGraphicFramePr>
        <p:xfrm>
          <a:off x="838200" y="1825625"/>
          <a:ext cx="5001768" cy="435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7" name="Hoja de cálculo" r:id="rId3" imgW="4048208" imgH="3266953" progId="Excel.Sheet.12">
                  <p:embed/>
                </p:oleObj>
              </mc:Choice>
              <mc:Fallback>
                <p:oleObj name="Hoja de cálculo" r:id="rId3" imgW="4048208" imgH="3266953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825625"/>
                        <a:ext cx="5001768" cy="4351338"/>
                      </a:xfrm>
                      <a:prstGeom prst="rect">
                        <a:avLst/>
                      </a:prstGeom>
                      <a:ln>
                        <a:solidFill>
                          <a:schemeClr val="accent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to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109743"/>
              </p:ext>
            </p:extLst>
          </p:nvPr>
        </p:nvGraphicFramePr>
        <p:xfrm>
          <a:off x="6096000" y="1825625"/>
          <a:ext cx="5257800" cy="435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8" name="Hoja de cálculo" r:id="rId5" imgW="4048208" imgH="3076532" progId="Excel.Sheet.12">
                  <p:embed/>
                </p:oleObj>
              </mc:Choice>
              <mc:Fallback>
                <p:oleObj name="Hoja de cálculo" r:id="rId5" imgW="4048208" imgH="3076532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096000" y="1825625"/>
                        <a:ext cx="5257800" cy="4351338"/>
                      </a:xfrm>
                      <a:prstGeom prst="rect">
                        <a:avLst/>
                      </a:prstGeom>
                      <a:ln>
                        <a:solidFill>
                          <a:schemeClr val="accent2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2700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1319</TotalTime>
  <Words>4</Words>
  <Application>Microsoft Office PowerPoint</Application>
  <PresentationFormat>Panorámica</PresentationFormat>
  <Paragraphs>11</Paragraphs>
  <Slides>4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Hoja de cálculo</vt:lpstr>
      <vt:lpstr>     PRESENTACIÓ  COMPTES 2017  I  PRESSUPOST 2018  </vt:lpstr>
      <vt:lpstr>RESULTATS EXERCICI 2017   </vt:lpstr>
      <vt:lpstr>                                                                                                 INGRESSOS 2017                           DESPESES  2017 </vt:lpstr>
      <vt:lpstr>  BALANÇ DE SITUACIÓ  tancat a 31 de Desembre de 2017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ASSEMBLEA ORDINÀRIA DE L’ASSOCIACIÓ DE TRASPLANTATS HEPÀTICS DE CATALUNYA                          2018</dc:title>
  <dc:creator>gaspar</dc:creator>
  <cp:lastModifiedBy>gaspar</cp:lastModifiedBy>
  <cp:revision>113</cp:revision>
  <dcterms:created xsi:type="dcterms:W3CDTF">2018-04-01T16:15:00Z</dcterms:created>
  <dcterms:modified xsi:type="dcterms:W3CDTF">2018-06-27T12:18:56Z</dcterms:modified>
</cp:coreProperties>
</file>